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5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D92B89-0E44-46BA-BC07-9AF2F31FF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843DF5B-FF63-4365-BAB3-B1E221255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zh-TW" altLang="en-US"/>
              <a:t>按一下以編輯母片子標題樣式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C424305-72B3-4F06-B889-F7BE8717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17DAB6-C2C3-4AA2-8E83-1EC83A87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F0AE55-9F1E-4906-8E29-9C67D0FA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5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0B2B4D-FC54-492F-A16F-26F1671F9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4C44879-0848-4CE8-AF50-035861A42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817927-7609-49CF-802E-C40B5E883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D8BE7F-4CB6-4E21-ABFC-08C0CFD71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CC71CD0-114E-40C2-A8E3-86BB2F12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3CD5041-8A86-4F7C-8398-527C6637C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CD67D72-E443-4312-9DEE-87D4B36C8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AB5C81-D33C-4BB6-9AAA-A2F9F33CD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F85FFC6-1143-4A82-905F-3CDFB2CA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240D0E-6902-49EE-B4B3-6A8EEF89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F5279A-0074-4EC6-B0C4-B4CCEED5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95225A-77C8-4FB6-9402-AA99EC72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0241A60-CA67-4605-B49A-38D83515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3C1770-4D51-437D-8DB3-90902160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F04B3D-5B0D-4F1D-BCA9-A75119716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0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4A8864-E0B1-4C7C-A665-78A82E46F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37B80AA-C103-4BE1-9317-8A8B6786C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33324B-C45E-4E9E-A099-961D49A32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7BAD75-C971-4416-8248-599E4A9E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527EDD-2AA2-4ED7-95D8-31EA47A6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0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03856F-AC97-4628-BC96-1073D895C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5564CFB-799C-419D-9C5D-DD78275DA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E24DA9F-0BAC-4061-863F-6807B0347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E7683C-10A9-4B3C-B4A9-FC6BEE5B9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F274C69-61E0-489D-8D29-A6DE835F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F4AC002-12E6-4E43-B84B-5959C89D1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BB0A2-7E89-4166-A4C1-67E97D8A5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ABC03A-1D96-4F84-A07F-8F4163109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1438079-470A-433D-B2DA-A5A740F4D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7200E7C-FD0F-4C61-8852-1BB4CA209C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6292D29-776F-45C4-BAF0-C52D5F6D1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57000F3-F90F-4BF1-978B-583D81934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B430325-F934-42D4-853D-1803328A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F0DED8F-1B13-420A-8DDD-45519332F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55DF5B-299C-4D2E-930F-D0F3684D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5A48DD9-60A4-4D91-857F-B5B20FA3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97DA53C-8A68-4849-B627-F2198D94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B58E339-9D62-42C1-8046-F9C9F6A45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3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BF53E4A-FB6D-40B2-AF9B-5209A964A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22AFC8F-0852-4205-BF7C-03AE753A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1FBD5B5-8368-43E9-9A99-870DBEFF9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0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666332-9223-4D75-BB2F-EDFBA61BC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9197661-5306-429E-BE46-9332C99A8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25E9067-3B74-4A44-BE39-1E09B1F72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71964A8-823F-4BF7-83AA-D1768176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8AD606A-34F3-4024-B983-0A8283C82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1DAF6F-A860-4AF5-B77D-B577F219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87FC02-F945-4A12-9FAA-5F03AC91E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43557C7-F98B-4AA5-B660-6BE079BCA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30E723A-926B-46B5-8074-9BFD51FAE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1D7745D-96B4-4F6F-A0D0-FB5D1B2E3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F22EBAD-E318-45A5-87A0-73DAEA00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185896A-26AC-4BFB-976C-69ABE5EF4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9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583B5F5-4A06-4169-9986-144DD4BF9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5D554B-2538-4C9C-825D-32A7A4BE1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10B3A0-41D3-4845-8CB0-2264D6D32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B8116-792F-481D-934C-9A7280DCC114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2B7CD5-9809-46D0-A51C-03C3A052D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BB132B-C53C-4CC6-A065-0D9F82EC8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2252-B299-464D-9E4C-AD2302699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7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b.uch.edu.tw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 48">
            <a:extLst>
              <a:ext uri="{FF2B5EF4-FFF2-40B4-BE49-F238E27FC236}">
                <a16:creationId xmlns:a16="http://schemas.microsoft.com/office/drawing/2014/main" id="{2F433D99-7142-4E11-8614-3EBE6F78DA45}"/>
              </a:ext>
            </a:extLst>
          </p:cNvPr>
          <p:cNvSpPr/>
          <p:nvPr/>
        </p:nvSpPr>
        <p:spPr>
          <a:xfrm rot="20700000">
            <a:off x="-348093" y="123042"/>
            <a:ext cx="3901644" cy="3952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36FE6B0B-E35C-43E6-815F-E8C8BC17C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11739"/>
              </p:ext>
            </p:extLst>
          </p:nvPr>
        </p:nvGraphicFramePr>
        <p:xfrm>
          <a:off x="679469" y="6541214"/>
          <a:ext cx="5717521" cy="16577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561677">
                  <a:extLst>
                    <a:ext uri="{9D8B030D-6E8A-4147-A177-3AD203B41FA5}">
                      <a16:colId xmlns:a16="http://schemas.microsoft.com/office/drawing/2014/main" val="1074216471"/>
                    </a:ext>
                  </a:extLst>
                </a:gridCol>
                <a:gridCol w="1879852">
                  <a:extLst>
                    <a:ext uri="{9D8B030D-6E8A-4147-A177-3AD203B41FA5}">
                      <a16:colId xmlns:a16="http://schemas.microsoft.com/office/drawing/2014/main" val="584494846"/>
                    </a:ext>
                  </a:extLst>
                </a:gridCol>
                <a:gridCol w="3275992">
                  <a:extLst>
                    <a:ext uri="{9D8B030D-6E8A-4147-A177-3AD203B41FA5}">
                      <a16:colId xmlns:a16="http://schemas.microsoft.com/office/drawing/2014/main" val="3555856882"/>
                    </a:ext>
                  </a:extLst>
                </a:gridCol>
              </a:tblGrid>
              <a:tr h="236824"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主競賽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照片拍攝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、文字撰寫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50%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若景點於中壢火車站車程約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分鐘內，則將由評審</a:t>
                      </a:r>
                      <a:r>
                        <a:rPr lang="zh-TW" altLang="en-US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另</a:t>
                      </a: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分。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第一名：取一名，獎項為獎金</a:t>
                      </a: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2000</a:t>
                      </a:r>
                      <a:r>
                        <a:rPr lang="zh-TW" sz="1000" ker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元及獎狀乙幀。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282582"/>
                  </a:ext>
                </a:extLst>
              </a:tr>
              <a:tr h="236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第二名：取一名，獎項為獎金</a:t>
                      </a:r>
                      <a:r>
                        <a:rPr lang="en-US" sz="1000" ker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1500</a:t>
                      </a:r>
                      <a:r>
                        <a:rPr lang="zh-TW" sz="1000" ker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元及獎狀乙幀。</a:t>
                      </a:r>
                      <a:endParaRPr lang="en-US" sz="100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77912"/>
                  </a:ext>
                </a:extLst>
              </a:tr>
              <a:tr h="236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第三名：取一名，獎項為獎金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1000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元及獎狀乙幀。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131028"/>
                  </a:ext>
                </a:extLst>
              </a:tr>
              <a:tr h="236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佳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作：視參賽人數增減名額，獎項為獎狀乙幀。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262065"/>
                  </a:ext>
                </a:extLst>
              </a:tr>
              <a:tr h="236824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人氣獎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網路熱度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(IG</a:t>
                      </a:r>
                      <a:r>
                        <a:rPr lang="zh-TW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按讚總數</a:t>
                      </a:r>
                      <a:r>
                        <a:rPr lang="en-US" sz="10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第一名：取一名，獎項為獎金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4000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元及每人獎狀乙幀。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557986"/>
                  </a:ext>
                </a:extLst>
              </a:tr>
              <a:tr h="236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第二名：取二名，獎項為獎金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2000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元及每人獎狀乙幀。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415749"/>
                  </a:ext>
                </a:extLst>
              </a:tr>
              <a:tr h="236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第三名：取三名，獎項為獎金</a:t>
                      </a:r>
                      <a:r>
                        <a:rPr lang="en-US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1000</a:t>
                      </a:r>
                      <a:r>
                        <a:rPr lang="zh-TW" sz="1000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元及每人獎狀乙幀。</a:t>
                      </a:r>
                      <a:endParaRPr lang="en-US" sz="10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28" marR="45728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149015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D447B9E3-21B6-4275-9EEB-43396BA31B31}"/>
              </a:ext>
            </a:extLst>
          </p:cNvPr>
          <p:cNvSpPr/>
          <p:nvPr/>
        </p:nvSpPr>
        <p:spPr>
          <a:xfrm rot="20700000">
            <a:off x="116142" y="251581"/>
            <a:ext cx="2054527" cy="369332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r>
              <a:rPr lang="en-US" kern="100" dirty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Arial" panose="020B0604020202020204" pitchFamily="34" charset="0"/>
              </a:rPr>
              <a:t>2022/23</a:t>
            </a:r>
            <a:r>
              <a:rPr lang="zh-TW" altLang="en-US" kern="100" dirty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Arial" panose="020B0604020202020204" pitchFamily="34" charset="0"/>
              </a:rPr>
              <a:t>年藍鵲盃</a:t>
            </a:r>
            <a:endParaRPr lang="en-US" altLang="zh-TW" kern="100" dirty="0">
              <a:solidFill>
                <a:srgbClr val="002060"/>
              </a:solidFill>
              <a:latin typeface="華康新特明體" panose="02020909000000000000" pitchFamily="49" charset="-120"/>
              <a:ea typeface="華康新特明體" panose="020209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C384202-642C-4802-B1E7-CEDE15BA2F4D}"/>
              </a:ext>
            </a:extLst>
          </p:cNvPr>
          <p:cNvSpPr/>
          <p:nvPr/>
        </p:nvSpPr>
        <p:spPr>
          <a:xfrm>
            <a:off x="599458" y="5516558"/>
            <a:ext cx="5302231" cy="400110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目前為高一至高三之高職學生</a:t>
            </a:r>
            <a:r>
              <a:rPr 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不包括一般高中生與普通科學生</a:t>
            </a:r>
            <a:r>
              <a:rPr 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均可報名參加。</a:t>
            </a:r>
            <a:endParaRPr lang="en-US" sz="1000" kern="1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參賽同學以</a:t>
            </a:r>
            <a:r>
              <a:rPr lang="en-US" altLang="zh-TW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【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個人</a:t>
            </a:r>
            <a:r>
              <a:rPr lang="en-US" altLang="zh-TW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】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為參賽單位，每位同學可備註一名指導老師。</a:t>
            </a:r>
            <a:endParaRPr lang="en-US" sz="1000" kern="1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123281D0-527D-4FFF-ACBD-37F6E6D3C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89444"/>
              </p:ext>
            </p:extLst>
          </p:nvPr>
        </p:nvGraphicFramePr>
        <p:xfrm>
          <a:off x="679469" y="4259501"/>
          <a:ext cx="4588589" cy="63831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698696">
                  <a:extLst>
                    <a:ext uri="{9D8B030D-6E8A-4147-A177-3AD203B41FA5}">
                      <a16:colId xmlns:a16="http://schemas.microsoft.com/office/drawing/2014/main" val="469486173"/>
                    </a:ext>
                  </a:extLst>
                </a:gridCol>
                <a:gridCol w="2889893">
                  <a:extLst>
                    <a:ext uri="{9D8B030D-6E8A-4147-A177-3AD203B41FA5}">
                      <a16:colId xmlns:a16="http://schemas.microsoft.com/office/drawing/2014/main" val="2040970109"/>
                    </a:ext>
                  </a:extLst>
                </a:gridCol>
              </a:tblGrid>
              <a:tr h="214531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報名及繳件截止</a:t>
                      </a:r>
                      <a:r>
                        <a:rPr lang="zh-TW" sz="1200" b="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en-US" sz="1200" b="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79353" marR="793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b="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即日起至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</a:t>
                      </a:r>
                      <a:r>
                        <a:rPr lang="zh-TW" sz="1200" b="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01月13日(</a:t>
                      </a:r>
                      <a:r>
                        <a:rPr lang="zh-TW" sz="1200" b="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sz="1200" b="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sz="1200" b="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79353" marR="793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855767"/>
                  </a:ext>
                </a:extLst>
              </a:tr>
              <a:tr h="211893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人氣宣傳活動期間</a:t>
                      </a:r>
                      <a:endParaRPr lang="en-US" sz="1200" b="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79353" marR="793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</a:t>
                      </a:r>
                      <a:r>
                        <a:rPr lang="zh-TW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</a:t>
                      </a:r>
                      <a:r>
                        <a:rPr lang="zh-TW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20日(</a:t>
                      </a:r>
                      <a:r>
                        <a:rPr lang="zh-TW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02月17日(</a:t>
                      </a:r>
                      <a:r>
                        <a:rPr lang="zh-TW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sz="1200" b="0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sz="1200" b="0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79353" marR="793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930477"/>
                  </a:ext>
                </a:extLst>
              </a:tr>
              <a:tr h="211893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公布得獎名單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79353" marR="793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</a:t>
                      </a:r>
                      <a:r>
                        <a:rPr lang="zh-TW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</a:t>
                      </a:r>
                      <a:r>
                        <a:rPr lang="zh-TW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r>
                        <a:rPr lang="zh-TW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sz="1200" b="0" dirty="0">
                          <a:solidFill>
                            <a:srgbClr val="00206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sz="1200" b="0" dirty="0">
                        <a:solidFill>
                          <a:srgbClr val="00206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79353" marR="793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961343"/>
                  </a:ext>
                </a:extLst>
              </a:tr>
            </a:tbl>
          </a:graphicData>
        </a:graphic>
      </p:graphicFrame>
      <p:sp>
        <p:nvSpPr>
          <p:cNvPr id="25" name="矩形 24">
            <a:extLst>
              <a:ext uri="{FF2B5EF4-FFF2-40B4-BE49-F238E27FC236}">
                <a16:creationId xmlns:a16="http://schemas.microsoft.com/office/drawing/2014/main" id="{83D3497C-B86E-4F45-84DA-6B01349B7A81}"/>
              </a:ext>
            </a:extLst>
          </p:cNvPr>
          <p:cNvSpPr/>
          <p:nvPr/>
        </p:nvSpPr>
        <p:spPr>
          <a:xfrm>
            <a:off x="1005720" y="8711121"/>
            <a:ext cx="4771214" cy="584775"/>
          </a:xfrm>
          <a:prstGeom prst="rect">
            <a:avLst/>
          </a:prstGeom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競賽詳細資訊，請見簡章。若有任何問題請聯絡</a:t>
            </a:r>
            <a:endParaRPr lang="en-US" altLang="zh-TW" sz="1000" kern="1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algn="ctr"/>
            <a:r>
              <a:rPr lang="zh-TW" altLang="en-US" sz="1100" b="1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        </a:t>
            </a:r>
            <a:r>
              <a:rPr lang="zh-TW" altLang="en-US" sz="1100" b="1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主辦單位</a:t>
            </a:r>
            <a:r>
              <a:rPr lang="zh-TW" altLang="en-US" sz="1100" b="1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健</a:t>
            </a:r>
            <a:r>
              <a:rPr lang="zh-TW" altLang="en-US" sz="1100" b="1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行</a:t>
            </a:r>
            <a:r>
              <a:rPr lang="zh-TW" altLang="en-US" sz="1100" b="1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科技大學國企系「航空行銷組、觀光休閒組」   </a:t>
            </a:r>
            <a:endParaRPr lang="en-US" altLang="zh-TW" sz="1100" b="1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algn="ctr"/>
            <a:r>
              <a:rPr lang="en-US" sz="1100" b="1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    </a:t>
            </a:r>
            <a:r>
              <a:rPr 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Tel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03-4581196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分機</a:t>
            </a:r>
            <a:r>
              <a:rPr 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6301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。或參考國企系網頁</a:t>
            </a:r>
            <a:r>
              <a:rPr 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 </a:t>
            </a:r>
            <a:r>
              <a:rPr lang="en-US" sz="1000" u="sng" kern="100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hlinkClick r:id="rId2"/>
              </a:rPr>
              <a:t>http://www.ib.uch.edu.tw</a:t>
            </a:r>
            <a:r>
              <a:rPr 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)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A8371A74-D9E4-4F7A-828C-CC51CAFDDEE1}"/>
              </a:ext>
            </a:extLst>
          </p:cNvPr>
          <p:cNvSpPr/>
          <p:nvPr/>
        </p:nvSpPr>
        <p:spPr>
          <a:xfrm>
            <a:off x="401170" y="2181507"/>
            <a:ext cx="1742785" cy="276999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>
            <a:spAutoFit/>
          </a:bodyPr>
          <a:lstStyle/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1200" b="1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參賽作品與報名方式</a:t>
            </a:r>
            <a:endParaRPr lang="en-US" altLang="zh-TW" sz="1200" b="1" kern="1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2AD8C01E-5836-44AD-8300-0403F220BAA9}"/>
              </a:ext>
            </a:extLst>
          </p:cNvPr>
          <p:cNvSpPr/>
          <p:nvPr/>
        </p:nvSpPr>
        <p:spPr>
          <a:xfrm>
            <a:off x="498694" y="862751"/>
            <a:ext cx="5785266" cy="830997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kern="100" dirty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Arial" panose="020B0604020202020204" pitchFamily="34" charset="0"/>
              </a:rPr>
              <a:t>全國 </a:t>
            </a:r>
            <a:r>
              <a:rPr lang="zh-TW" altLang="en-US" sz="4800" kern="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Arial" panose="020B0604020202020204" pitchFamily="34" charset="0"/>
              </a:rPr>
              <a:t>一頁</a:t>
            </a:r>
            <a:r>
              <a:rPr lang="zh-TW" altLang="en-US" sz="2000" kern="1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Arial" panose="020B0604020202020204" pitchFamily="34" charset="0"/>
              </a:rPr>
              <a:t> </a:t>
            </a:r>
            <a:r>
              <a:rPr lang="zh-TW" altLang="en-US" sz="2400" kern="100" dirty="0">
                <a:solidFill>
                  <a:srgbClr val="002060"/>
                </a:solidFill>
                <a:latin typeface="華康新特明體" panose="02020909000000000000" pitchFamily="49" charset="-120"/>
                <a:ea typeface="華康新特明體" panose="02020909000000000000" pitchFamily="49" charset="-120"/>
                <a:cs typeface="Arial" panose="020B0604020202020204" pitchFamily="34" charset="0"/>
              </a:rPr>
              <a:t>觀光休閒資源行銷大賽</a:t>
            </a:r>
            <a:endParaRPr lang="en-US" sz="2400" dirty="0">
              <a:solidFill>
                <a:srgbClr val="002060"/>
              </a:solidFill>
              <a:latin typeface="華康新特明體" panose="02020909000000000000" pitchFamily="49" charset="-120"/>
              <a:ea typeface="華康新特明體" panose="02020909000000000000" pitchFamily="49" charset="-120"/>
              <a:cs typeface="Arial" panose="020B0604020202020204" pitchFamily="34" charset="0"/>
            </a:endParaRPr>
          </a:p>
        </p:txBody>
      </p:sp>
      <p:sp>
        <p:nvSpPr>
          <p:cNvPr id="2" name="語音泡泡: 橢圓形 1">
            <a:extLst>
              <a:ext uri="{FF2B5EF4-FFF2-40B4-BE49-F238E27FC236}">
                <a16:creationId xmlns:a16="http://schemas.microsoft.com/office/drawing/2014/main" id="{FF5D86CE-C8D5-4C52-BAFE-605E95987E42}"/>
              </a:ext>
            </a:extLst>
          </p:cNvPr>
          <p:cNvSpPr/>
          <p:nvPr/>
        </p:nvSpPr>
        <p:spPr>
          <a:xfrm>
            <a:off x="2889402" y="440226"/>
            <a:ext cx="722341" cy="670113"/>
          </a:xfrm>
          <a:prstGeom prst="wedgeEllipseCallout">
            <a:avLst>
              <a:gd name="adj1" fmla="val -64726"/>
              <a:gd name="adj2" fmla="val 3987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超簡單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2813AB9C-6AC2-45E5-9929-5776C99FF4F7}"/>
              </a:ext>
            </a:extLst>
          </p:cNvPr>
          <p:cNvSpPr/>
          <p:nvPr/>
        </p:nvSpPr>
        <p:spPr>
          <a:xfrm>
            <a:off x="521035" y="3198846"/>
            <a:ext cx="1827074" cy="55399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zh-TW" alt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一張適合張貼於</a:t>
            </a:r>
            <a:r>
              <a:rPr 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IG</a:t>
            </a:r>
            <a:r>
              <a:rPr lang="zh-TW" alt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之照片</a:t>
            </a:r>
            <a:endParaRPr lang="en-US" altLang="zh-TW" sz="10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0" algn="ctr">
              <a:spcAft>
                <a:spcPts val="0"/>
              </a:spcAft>
            </a:pPr>
            <a:r>
              <a:rPr lang="en-US" altLang="zh-TW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照片景點必須位於桃、竹、苗等區域</a:t>
            </a:r>
            <a:r>
              <a:rPr lang="en-US" altLang="zh-TW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endParaRPr lang="en-US" sz="10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C6CEEB89-CE62-4913-8636-CA8492C42B7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4F4F6"/>
              </a:clrFrom>
              <a:clrTo>
                <a:srgbClr val="F4F4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8311" y="2510030"/>
            <a:ext cx="752521" cy="729327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2EA3913A-EDCD-4861-922F-C8065E9DB1F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4F4F6"/>
              </a:clrFrom>
              <a:clrTo>
                <a:srgbClr val="F4F4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71854" y="2521525"/>
            <a:ext cx="707599" cy="707599"/>
          </a:xfrm>
          <a:prstGeom prst="rect">
            <a:avLst/>
          </a:prstGeom>
        </p:spPr>
      </p:pic>
      <p:sp>
        <p:nvSpPr>
          <p:cNvPr id="6" name="加號 5">
            <a:extLst>
              <a:ext uri="{FF2B5EF4-FFF2-40B4-BE49-F238E27FC236}">
                <a16:creationId xmlns:a16="http://schemas.microsoft.com/office/drawing/2014/main" id="{B95E4A94-3A43-4461-8BE8-8A2435D03C63}"/>
              </a:ext>
            </a:extLst>
          </p:cNvPr>
          <p:cNvSpPr/>
          <p:nvPr/>
        </p:nvSpPr>
        <p:spPr>
          <a:xfrm>
            <a:off x="2188024" y="2613032"/>
            <a:ext cx="495300" cy="495300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箭號: 燕尾形向右 7">
            <a:extLst>
              <a:ext uri="{FF2B5EF4-FFF2-40B4-BE49-F238E27FC236}">
                <a16:creationId xmlns:a16="http://schemas.microsoft.com/office/drawing/2014/main" id="{E2141F44-2FB1-4D4B-BE49-09A6AD75CA96}"/>
              </a:ext>
            </a:extLst>
          </p:cNvPr>
          <p:cNvSpPr/>
          <p:nvPr/>
        </p:nvSpPr>
        <p:spPr>
          <a:xfrm>
            <a:off x="4158669" y="2750917"/>
            <a:ext cx="453390" cy="383562"/>
          </a:xfrm>
          <a:prstGeom prst="notch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3AD79835-E10D-43AF-A3FF-E723ABBD8561}"/>
              </a:ext>
            </a:extLst>
          </p:cNvPr>
          <p:cNvSpPr/>
          <p:nvPr/>
        </p:nvSpPr>
        <p:spPr>
          <a:xfrm>
            <a:off x="4691513" y="3208634"/>
            <a:ext cx="1556486" cy="55399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即可掃描以上</a:t>
            </a:r>
            <a:r>
              <a:rPr lang="en-US" altLang="zh-TW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QR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code</a:t>
            </a:r>
          </a:p>
          <a:p>
            <a:pPr lvl="0" algn="ctr">
              <a:spcAft>
                <a:spcPts val="0"/>
              </a:spcAft>
            </a:pP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以參賽</a:t>
            </a:r>
            <a:r>
              <a:rPr lang="en-US" altLang="zh-TW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並於報名系統內勾選是否參加人氣獎</a:t>
            </a:r>
            <a:r>
              <a:rPr lang="en-US" altLang="zh-TW" sz="1000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endParaRPr lang="en-US" sz="1200" kern="1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pic>
        <p:nvPicPr>
          <p:cNvPr id="19" name="圖片 18" descr="C:\Users\User\Downloads\messageImage_1666405888293.jpg">
            <a:extLst>
              <a:ext uri="{FF2B5EF4-FFF2-40B4-BE49-F238E27FC236}">
                <a16:creationId xmlns:a16="http://schemas.microsoft.com/office/drawing/2014/main" id="{FA0A419D-DA47-4886-A188-281A9D3438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058" y="2480595"/>
            <a:ext cx="806752" cy="775283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矩形 44">
            <a:extLst>
              <a:ext uri="{FF2B5EF4-FFF2-40B4-BE49-F238E27FC236}">
                <a16:creationId xmlns:a16="http://schemas.microsoft.com/office/drawing/2014/main" id="{CA46FC8E-2E39-42A9-86D8-9A01AD264171}"/>
              </a:ext>
            </a:extLst>
          </p:cNvPr>
          <p:cNvSpPr/>
          <p:nvPr/>
        </p:nvSpPr>
        <p:spPr>
          <a:xfrm>
            <a:off x="2556400" y="3245012"/>
            <a:ext cx="1738506" cy="40011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zh-TW" alt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幾句景點特色或是推薦原因</a:t>
            </a:r>
            <a:endParaRPr lang="en-US" altLang="zh-TW" sz="10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0" algn="ctr">
              <a:spcAft>
                <a:spcPts val="0"/>
              </a:spcAft>
            </a:pPr>
            <a:r>
              <a:rPr 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字數不限</a:t>
            </a:r>
            <a:r>
              <a:rPr lang="en-US" sz="10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endParaRPr lang="en-US" sz="1200" kern="1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57918547-04B6-4408-AF0C-4AF7856B8520}"/>
              </a:ext>
            </a:extLst>
          </p:cNvPr>
          <p:cNvSpPr/>
          <p:nvPr/>
        </p:nvSpPr>
        <p:spPr>
          <a:xfrm>
            <a:off x="397396" y="3953597"/>
            <a:ext cx="973343" cy="276999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>
            <a:spAutoFit/>
          </a:bodyPr>
          <a:lstStyle/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1200" b="1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競賽日程</a:t>
            </a:r>
            <a:endParaRPr lang="en-US" altLang="zh-TW" sz="1200" b="1" kern="100" dirty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549D59C4-8EBD-4390-9D94-8F426A5A4259}"/>
              </a:ext>
            </a:extLst>
          </p:cNvPr>
          <p:cNvSpPr/>
          <p:nvPr/>
        </p:nvSpPr>
        <p:spPr>
          <a:xfrm>
            <a:off x="397396" y="5272348"/>
            <a:ext cx="973343" cy="276999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>
            <a:spAutoFit/>
          </a:bodyPr>
          <a:lstStyle/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1200" b="1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參賽資格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267041D1-F133-4A73-828A-D40AEF1A3D0B}"/>
              </a:ext>
            </a:extLst>
          </p:cNvPr>
          <p:cNvSpPr/>
          <p:nvPr/>
        </p:nvSpPr>
        <p:spPr>
          <a:xfrm>
            <a:off x="397395" y="6215520"/>
            <a:ext cx="1786066" cy="276999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>
            <a:spAutoFit/>
          </a:bodyPr>
          <a:lstStyle/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1200" b="1" kern="100" dirty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評審重點與獎項內容 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EC032F6-9BCB-497D-AED6-948904D43AEE}"/>
              </a:ext>
            </a:extLst>
          </p:cNvPr>
          <p:cNvSpPr/>
          <p:nvPr/>
        </p:nvSpPr>
        <p:spPr>
          <a:xfrm>
            <a:off x="0" y="9483090"/>
            <a:ext cx="6858000" cy="179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92376728-1A1A-44AF-8D6E-9CBABE57A36B}"/>
              </a:ext>
            </a:extLst>
          </p:cNvPr>
          <p:cNvSpPr/>
          <p:nvPr/>
        </p:nvSpPr>
        <p:spPr>
          <a:xfrm>
            <a:off x="0" y="9739238"/>
            <a:ext cx="6858000" cy="668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12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390</Words>
  <Application>Microsoft Office PowerPoint</Application>
  <PresentationFormat>A4 紙張 (210x297 公釐)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華康新特明體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shihju yang</dc:creator>
  <cp:lastModifiedBy>shihju yang</cp:lastModifiedBy>
  <cp:revision>20</cp:revision>
  <dcterms:created xsi:type="dcterms:W3CDTF">2022-10-23T12:10:15Z</dcterms:created>
  <dcterms:modified xsi:type="dcterms:W3CDTF">2022-10-23T17:42:57Z</dcterms:modified>
</cp:coreProperties>
</file>