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5" r:id="rId3"/>
    <p:sldId id="353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326" r:id="rId15"/>
    <p:sldId id="331" r:id="rId16"/>
    <p:sldId id="329" r:id="rId17"/>
    <p:sldId id="333" r:id="rId18"/>
    <p:sldId id="343" r:id="rId19"/>
    <p:sldId id="345" r:id="rId20"/>
    <p:sldId id="335" r:id="rId2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anose="020E0502030303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anose="020E0502030303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anose="020E0502030303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anose="020E0502030303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anose="020E0502030303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ndara" panose="020E0502030303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ndara" panose="020E0502030303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ndara" panose="020E0502030303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ndara" panose="020E0502030303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110" d="100"/>
          <a:sy n="110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09999E9-FADE-4C1A-8597-68FDC7FE817B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8591A4-C6C0-40A2-B35E-8823BE3A4F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886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fld id="{8C59FF2D-0FCF-44D4-B747-DE61528B631A}" type="slidenum">
              <a:rPr kumimoji="0" lang="zh-TW" altLang="en-US">
                <a:latin typeface="Calibri" panose="020F0502020204030204" pitchFamily="34" charset="0"/>
              </a:rPr>
              <a:pPr/>
              <a:t>2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7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fld id="{B11A7434-DF4B-43C7-9047-7F34BDA23A0A}" type="slidenum">
              <a:rPr kumimoji="0" lang="zh-TW" altLang="en-US">
                <a:latin typeface="Calibri" panose="020F0502020204030204" pitchFamily="34" charset="0"/>
              </a:rPr>
              <a:pPr/>
              <a:t>5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6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4574F-7F75-4724-82CA-ECE4A382245E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8A39A3-3B68-4E95-BA19-BA89DB3D50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831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233E-F448-488E-9A53-350FEEE1FE50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9760-0CBD-43E5-8DF0-E3DB4C40B2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93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6B88-AB22-47E2-8563-2D0BFF8E1EE9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0B8A0D-2B99-42EA-B9AE-6B3BB18D04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59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8C67-7BA4-4861-BE9E-FF10C65DCEA6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C86C-65D9-499D-ACB2-B7822FA3F5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318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0C45-0948-4A99-8597-59B42F1CF72F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6127-956B-4CB7-BC7A-9EA7DC2CB7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138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>
              <a:defRPr sz="18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>
              <a:defRPr sz="18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>
              <a:defRPr sz="18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>
              <a:defRPr sz="18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1F13-CB2A-4BA3-9C8B-463A72EC8A6F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C673-8366-4D48-861F-89D5B459AE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920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2CBB-1133-44EC-87C6-A97CD4A2E1B2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CBB1F7-8B1D-49A8-80FB-5E0A9CE561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321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7386-4639-4948-9FDC-5E51EAE04198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6D2C-9819-4FF5-AE4E-4CF5B30F9B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135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1FC4-DD4D-43E7-8A45-E327356C2C16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144C-5561-4E20-8727-20FA8A7515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314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124F-D0F6-4F16-861C-E23A0D038BD1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1ECE-FFE3-4A3A-8841-DCA0E2D93A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840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2582-AD85-46BC-B999-BDA266B53F1B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7ABDFB-1BCB-46D2-B3C2-2AF3E11B92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064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0243-FFC1-4340-B85A-2AAAF3693029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858411-E3A4-479A-B3E4-4FFAB9A5C5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592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DDC4-6880-4F00-B48B-43AD69A9382A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E796B6-F924-43AA-B033-68F0BD26BDF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32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7DDE24-719E-4B77-AFB6-BC13D0BC62D7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smtClean="0">
                <a:solidFill>
                  <a:schemeClr val="tx2"/>
                </a:solidFill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CAB8537F-9F5A-408D-8817-2474A51D29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3" r:id="rId2"/>
    <p:sldLayoutId id="2147483781" r:id="rId3"/>
    <p:sldLayoutId id="2147483774" r:id="rId4"/>
    <p:sldLayoutId id="2147483775" r:id="rId5"/>
    <p:sldLayoutId id="2147483776" r:id="rId6"/>
    <p:sldLayoutId id="2147483782" r:id="rId7"/>
    <p:sldLayoutId id="2147483783" r:id="rId8"/>
    <p:sldLayoutId id="2147483784" r:id="rId9"/>
    <p:sldLayoutId id="2147483777" r:id="rId10"/>
    <p:sldLayoutId id="2147483785" r:id="rId11"/>
    <p:sldLayoutId id="2147483778" r:id="rId12"/>
    <p:sldLayoutId id="21474837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標楷體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標楷體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標楷體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標楷體" panose="03000509000000000000" pitchFamily="65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ctrTitle"/>
          </p:nvPr>
        </p:nvSpPr>
        <p:spPr>
          <a:xfrm>
            <a:off x="611188" y="549275"/>
            <a:ext cx="7772400" cy="1779588"/>
          </a:xfrm>
        </p:spPr>
        <p:txBody>
          <a:bodyPr/>
          <a:lstStyle/>
          <a:p>
            <a:pPr eaLnBrk="1" hangingPunct="1"/>
            <a:r>
              <a:rPr lang="zh-TW" altLang="en-US" smtClean="0"/>
              <a:t>宜蘭三天兩夜親子遊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行程規劃簡報參考</a:t>
            </a:r>
          </a:p>
        </p:txBody>
      </p:sp>
      <p:sp>
        <p:nvSpPr>
          <p:cNvPr id="9219" name="副標題 2"/>
          <p:cNvSpPr>
            <a:spLocks noGrp="1"/>
          </p:cNvSpPr>
          <p:nvPr>
            <p:ph type="subTitle" idx="1"/>
          </p:nvPr>
        </p:nvSpPr>
        <p:spPr>
          <a:xfrm>
            <a:off x="1187450" y="2492375"/>
            <a:ext cx="6400800" cy="3041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chemeClr val="tx1"/>
                </a:solidFill>
              </a:rPr>
              <a:t>範例行程設計成員</a:t>
            </a:r>
            <a:r>
              <a:rPr lang="en-US" altLang="zh-TW" sz="240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chemeClr val="tx1"/>
                </a:solidFill>
              </a:rPr>
              <a:t>李婕筠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chemeClr val="tx1"/>
                </a:solidFill>
              </a:rPr>
              <a:t>楊彥霖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chemeClr val="tx1"/>
                </a:solidFill>
              </a:rPr>
              <a:t>戴佑玲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chemeClr val="tx1"/>
                </a:solidFill>
              </a:rPr>
              <a:t>陳柏翰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chemeClr val="tx1"/>
                </a:solidFill>
              </a:rPr>
              <a:t>張智欽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chemeClr val="tx1"/>
                </a:solidFill>
              </a:rPr>
              <a:t>譚博文 </a:t>
            </a:r>
          </a:p>
        </p:txBody>
      </p:sp>
      <p:sp>
        <p:nvSpPr>
          <p:cNvPr id="2" name="矩形 1"/>
          <p:cNvSpPr/>
          <p:nvPr/>
        </p:nvSpPr>
        <p:spPr>
          <a:xfrm>
            <a:off x="895350" y="5445125"/>
            <a:ext cx="6985000" cy="86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</a:rPr>
              <a:t>此簡報僅提供參考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/>
                </a:solidFill>
              </a:rPr>
              <a:t>簡報內容須包含行程設計內容與成本估價單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簡報內容檔以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分鐘之內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不超過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20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頁為原則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內容版面配置區 1"/>
          <p:cNvSpPr>
            <a:spLocks noGrp="1"/>
          </p:cNvSpPr>
          <p:nvPr>
            <p:ph idx="1"/>
          </p:nvPr>
        </p:nvSpPr>
        <p:spPr>
          <a:xfrm>
            <a:off x="915988" y="1916113"/>
            <a:ext cx="7408862" cy="2355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>
                <a:latin typeface="Cambria Math" panose="02040503050406030204" pitchFamily="18" charset="0"/>
              </a:rPr>
              <a:t>勝洋水草園面積達五公頃是目前台灣最大的專業水草植栽場，擁有水植物四百多種，建築是以極簡主義的元素清水摸、玻璃、金屬建築而成。將建築沒入水池以降低對環境的影響，與園區的水池融為一體。</a:t>
            </a:r>
            <a:endParaRPr lang="en-US" altLang="zh-TW" sz="1600" smtClean="0">
              <a:latin typeface="Cambria Math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400" smtClean="0">
                <a:latin typeface="Cambria Math" panose="02040503050406030204" pitchFamily="18" charset="0"/>
              </a:rPr>
              <a:t>DIY</a:t>
            </a:r>
            <a:r>
              <a:rPr lang="zh-TW" altLang="en-US" sz="1400" smtClean="0">
                <a:latin typeface="Cambria Math" panose="02040503050406030204" pitchFamily="18" charset="0"/>
              </a:rPr>
              <a:t>體驗</a:t>
            </a:r>
            <a:r>
              <a:rPr lang="en-US" altLang="zh-TW" sz="1400" smtClean="0">
                <a:latin typeface="Cambria Math" panose="02040503050406030204" pitchFamily="18" charset="0"/>
              </a:rPr>
              <a:t>(9:00-16:00)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Cambria Math" panose="02040503050406030204" pitchFamily="18" charset="0"/>
              </a:rPr>
              <a:t>水草生態</a:t>
            </a:r>
            <a:endParaRPr lang="en-US" altLang="zh-TW" sz="1400" smtClean="0">
              <a:latin typeface="Cambria Math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Cambria Math" panose="02040503050406030204" pitchFamily="18" charset="0"/>
              </a:rPr>
              <a:t>釣魚體驗</a:t>
            </a:r>
            <a:endParaRPr lang="en-US" altLang="zh-TW" sz="1400" smtClean="0">
              <a:latin typeface="Cambria Math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>
                <a:latin typeface="Cambria Math" panose="02040503050406030204" pitchFamily="18" charset="0"/>
              </a:rPr>
              <a:t>票價資訊：</a:t>
            </a:r>
            <a:r>
              <a:rPr lang="en-US" altLang="zh-TW" sz="1600" smtClean="0">
                <a:latin typeface="Cambria Math" panose="02040503050406030204" pitchFamily="18" charset="0"/>
              </a:rPr>
              <a:t>$100(</a:t>
            </a:r>
            <a:r>
              <a:rPr lang="zh-TW" altLang="en-US" sz="1600" smtClean="0">
                <a:latin typeface="Cambria Math" panose="02040503050406030204" pitchFamily="18" charset="0"/>
              </a:rPr>
              <a:t>可全額抵園內消費</a:t>
            </a:r>
            <a:r>
              <a:rPr lang="en-US" altLang="zh-TW" sz="1600" smtClean="0">
                <a:latin typeface="Cambria Math" panose="020405030504060302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>
                <a:latin typeface="Cambria Math" panose="02040503050406030204" pitchFamily="18" charset="0"/>
              </a:rPr>
              <a:t>生態瓶</a:t>
            </a:r>
            <a:r>
              <a:rPr lang="en-US" altLang="zh-TW" sz="1600" smtClean="0">
                <a:latin typeface="Cambria Math" panose="02040503050406030204" pitchFamily="18" charset="0"/>
              </a:rPr>
              <a:t>DIY$250</a:t>
            </a:r>
            <a:r>
              <a:rPr lang="zh-TW" altLang="en-US" sz="1600" smtClean="0">
                <a:latin typeface="Cambria Math" panose="02040503050406030204" pitchFamily="18" charset="0"/>
              </a:rPr>
              <a:t>起</a:t>
            </a:r>
            <a:endParaRPr lang="en-US" altLang="zh-TW" sz="1600" smtClean="0">
              <a:latin typeface="Cambria Math" panose="02040503050406030204" pitchFamily="18" charset="0"/>
            </a:endParaRPr>
          </a:p>
        </p:txBody>
      </p:sp>
      <p:sp>
        <p:nvSpPr>
          <p:cNvPr id="2048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景點介紹</a:t>
            </a:r>
            <a:r>
              <a:rPr lang="en-US" altLang="zh-TW" smtClean="0"/>
              <a:t>-</a:t>
            </a:r>
            <a:r>
              <a:rPr lang="zh-TW" altLang="en-US" smtClean="0"/>
              <a:t>勝洋休閒農場</a:t>
            </a:r>
          </a:p>
        </p:txBody>
      </p:sp>
      <p:pic>
        <p:nvPicPr>
          <p:cNvPr id="2048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35488"/>
            <a:ext cx="25209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圖片 7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8"/>
          <a:stretch>
            <a:fillRect/>
          </a:stretch>
        </p:blipFill>
        <p:spPr bwMode="auto">
          <a:xfrm>
            <a:off x="3300413" y="4535488"/>
            <a:ext cx="26400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57713"/>
            <a:ext cx="24907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文字方塊 9"/>
          <p:cNvSpPr txBox="1">
            <a:spLocks noChangeArrowheads="1"/>
          </p:cNvSpPr>
          <p:nvPr/>
        </p:nvSpPr>
        <p:spPr bwMode="auto">
          <a:xfrm>
            <a:off x="611188" y="6426200"/>
            <a:ext cx="1743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1200">
                <a:ea typeface="標楷體" panose="03000509000000000000" pitchFamily="65" charset="-120"/>
              </a:rPr>
              <a:t>水草養殖池與建築物</a:t>
            </a:r>
          </a:p>
        </p:txBody>
      </p:sp>
      <p:sp>
        <p:nvSpPr>
          <p:cNvPr id="20488" name="文字方塊 10"/>
          <p:cNvSpPr txBox="1">
            <a:spLocks noChangeArrowheads="1"/>
          </p:cNvSpPr>
          <p:nvPr/>
        </p:nvSpPr>
        <p:spPr bwMode="auto">
          <a:xfrm>
            <a:off x="3300413" y="6426200"/>
            <a:ext cx="2640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1200">
                <a:ea typeface="標楷體" panose="03000509000000000000" pitchFamily="65" charset="-120"/>
              </a:rPr>
              <a:t>以水草製成的特殊燈飾生態瓶</a:t>
            </a:r>
          </a:p>
        </p:txBody>
      </p:sp>
      <p:sp>
        <p:nvSpPr>
          <p:cNvPr id="20489" name="文字方塊 11"/>
          <p:cNvSpPr txBox="1">
            <a:spLocks noChangeArrowheads="1"/>
          </p:cNvSpPr>
          <p:nvPr/>
        </p:nvSpPr>
        <p:spPr bwMode="auto">
          <a:xfrm>
            <a:off x="6084888" y="6413500"/>
            <a:ext cx="2490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1200">
                <a:ea typeface="標楷體" panose="03000509000000000000" pitchFamily="65" charset="-120"/>
              </a:rPr>
              <a:t>水草生態瓶</a:t>
            </a:r>
            <a:r>
              <a:rPr kumimoji="0" lang="en-US" altLang="zh-TW" sz="1200">
                <a:ea typeface="標楷體" panose="03000509000000000000" pitchFamily="65" charset="-120"/>
              </a:rPr>
              <a:t>DIY</a:t>
            </a:r>
            <a:endParaRPr kumimoji="0" lang="zh-TW" altLang="en-US" sz="1200"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1401762"/>
          </a:xfrm>
        </p:spPr>
        <p:txBody>
          <a:bodyPr/>
          <a:lstStyle/>
          <a:p>
            <a:pPr eaLnBrk="1" hangingPunct="1"/>
            <a:r>
              <a:rPr lang="zh-TW" altLang="en-US" sz="1600" smtClean="0">
                <a:latin typeface="Cambria Math" panose="02040503050406030204" pitchFamily="18" charset="0"/>
              </a:rPr>
              <a:t>「幾米主題廣場」位於宜蘭火 車站南側，原為廢棄的鐵路局舊宿舍區，後經過重新規劃整建，除了保留原有的歷史建築與老樹綠蔭外，更以「記憶片刻風景」為主題，置入取自知名繪本作家「幾 米」的場景所製成的裝置藝術，包含「向左走</a:t>
            </a:r>
            <a:r>
              <a:rPr lang="en-US" altLang="zh-TW" sz="1600" smtClean="0">
                <a:latin typeface="Cambria Math" panose="02040503050406030204" pitchFamily="18" charset="0"/>
              </a:rPr>
              <a:t>‧</a:t>
            </a:r>
            <a:r>
              <a:rPr lang="zh-TW" altLang="en-US" sz="1600" smtClean="0">
                <a:latin typeface="Cambria Math" panose="02040503050406030204" pitchFamily="18" charset="0"/>
              </a:rPr>
              <a:t>向右走」、「星空」</a:t>
            </a:r>
            <a:r>
              <a:rPr lang="en-US" altLang="zh-TW" sz="1600" smtClean="0">
                <a:latin typeface="Cambria Math" panose="02040503050406030204" pitchFamily="18" charset="0"/>
              </a:rPr>
              <a:t>…</a:t>
            </a:r>
            <a:r>
              <a:rPr lang="zh-TW" altLang="en-US" sz="1600" smtClean="0">
                <a:latin typeface="Cambria Math" panose="02040503050406030204" pitchFamily="18" charset="0"/>
              </a:rPr>
              <a:t>等繪本中的著名場景，都在此原貌重現。不但已成為拍照的著名場景，更是全台第一座幾米主題廣場。</a:t>
            </a:r>
          </a:p>
        </p:txBody>
      </p:sp>
      <p:sp>
        <p:nvSpPr>
          <p:cNvPr id="21507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景點介紹</a:t>
            </a:r>
            <a:r>
              <a:rPr lang="en-US" altLang="zh-TW" smtClean="0"/>
              <a:t>-</a:t>
            </a:r>
            <a:r>
              <a:rPr lang="zh-TW" altLang="en-US" smtClean="0"/>
              <a:t>幾米公園</a:t>
            </a:r>
          </a:p>
        </p:txBody>
      </p:sp>
      <p:pic>
        <p:nvPicPr>
          <p:cNvPr id="21508" name="圖片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24923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581525"/>
            <a:ext cx="246856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79938"/>
            <a:ext cx="26035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1"/>
          <p:cNvSpPr>
            <a:spLocks noGrp="1"/>
          </p:cNvSpPr>
          <p:nvPr>
            <p:ph idx="1"/>
          </p:nvPr>
        </p:nvSpPr>
        <p:spPr>
          <a:xfrm>
            <a:off x="900113" y="2781300"/>
            <a:ext cx="7407275" cy="8969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>
                <a:latin typeface="Cambria" panose="02040503050406030204" pitchFamily="18" charset="0"/>
              </a:rPr>
              <a:t>湖面佔地</a:t>
            </a:r>
            <a:r>
              <a:rPr lang="en-US" altLang="zh-TW" sz="1600" smtClean="0">
                <a:latin typeface="Cambria" panose="02040503050406030204" pitchFamily="18" charset="0"/>
              </a:rPr>
              <a:t>17</a:t>
            </a:r>
            <a:r>
              <a:rPr lang="zh-TW" altLang="en-US" sz="1600" smtClean="0">
                <a:latin typeface="Cambria" panose="02040503050406030204" pitchFamily="18" charset="0"/>
              </a:rPr>
              <a:t>公頃，是宜蘭縣五大湖中最大的天然湖泊；礁溪龍潭湖三面環山，景色相當秀麗，是</a:t>
            </a:r>
            <a:r>
              <a:rPr lang="en-US" altLang="zh-TW" sz="1600" smtClean="0">
                <a:latin typeface="Cambria" panose="02040503050406030204" pitchFamily="18" charset="0"/>
              </a:rPr>
              <a:t>『</a:t>
            </a:r>
            <a:r>
              <a:rPr lang="zh-TW" altLang="en-US" sz="1600" smtClean="0">
                <a:latin typeface="Cambria" panose="02040503050406030204" pitchFamily="18" charset="0"/>
              </a:rPr>
              <a:t>蘭陽十二勝之一</a:t>
            </a:r>
            <a:r>
              <a:rPr lang="en-US" altLang="zh-TW" sz="1600" smtClean="0">
                <a:latin typeface="Cambria" panose="02040503050406030204" pitchFamily="18" charset="0"/>
              </a:rPr>
              <a:t>』</a:t>
            </a:r>
            <a:r>
              <a:rPr lang="zh-TW" altLang="en-US" sz="1600" smtClean="0">
                <a:latin typeface="Cambria" panose="02040503050406030204" pitchFamily="18" charset="0"/>
              </a:rPr>
              <a:t>。</a:t>
            </a:r>
            <a:endParaRPr lang="en-US" altLang="zh-TW" sz="1600" smtClean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>
                <a:latin typeface="Cambria" panose="02040503050406030204" pitchFamily="18" charset="0"/>
              </a:rPr>
              <a:t>除了有美麗的環湖步道，更有超大碗公狀的溜滑梯，可以讓大小朋友盡情歡笑。</a:t>
            </a:r>
          </a:p>
        </p:txBody>
      </p:sp>
      <p:sp>
        <p:nvSpPr>
          <p:cNvPr id="22531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景點介紹</a:t>
            </a:r>
            <a:r>
              <a:rPr lang="en-US" altLang="zh-TW" smtClean="0"/>
              <a:t>-</a:t>
            </a:r>
            <a:r>
              <a:rPr lang="zh-TW" altLang="en-US" smtClean="0"/>
              <a:t>龍潭湖風景區</a:t>
            </a:r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638675"/>
            <a:ext cx="23018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645025"/>
            <a:ext cx="24511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52963"/>
            <a:ext cx="229393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898525"/>
          </a:xfrm>
        </p:spPr>
        <p:txBody>
          <a:bodyPr/>
          <a:lstStyle/>
          <a:p>
            <a:pPr eaLnBrk="1" hangingPunct="1"/>
            <a:r>
              <a:rPr lang="zh-TW" altLang="en-US" sz="1600" smtClean="0"/>
              <a:t>礁溪溫泉公園在火車站北方約</a:t>
            </a:r>
            <a:r>
              <a:rPr lang="en-US" altLang="zh-TW" sz="1600" smtClean="0"/>
              <a:t>500</a:t>
            </a:r>
            <a:r>
              <a:rPr lang="zh-TW" altLang="en-US" sz="1600" smtClean="0"/>
              <a:t>公尺處，由原礁溪圓山公園改建而成。園內設有日式森林風呂，引入聞名的礁溪溫泉。開放空間設有免費泡腳亭，不論大人或小朋友都可以在綠意盎然的公園享受泡腳樂趣。</a:t>
            </a:r>
          </a:p>
        </p:txBody>
      </p:sp>
      <p:sp>
        <p:nvSpPr>
          <p:cNvPr id="23555" name="標題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pPr eaLnBrk="1" hangingPunct="1"/>
            <a:r>
              <a:rPr lang="zh-TW" altLang="en-US" smtClean="0"/>
              <a:t>景點介紹</a:t>
            </a:r>
            <a:r>
              <a:rPr lang="en-US" altLang="zh-TW" smtClean="0"/>
              <a:t>-</a:t>
            </a:r>
            <a:r>
              <a:rPr lang="zh-TW" altLang="en-US" smtClean="0"/>
              <a:t>礁溪溫泉公園</a:t>
            </a:r>
          </a:p>
        </p:txBody>
      </p:sp>
      <p:pic>
        <p:nvPicPr>
          <p:cNvPr id="2355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252095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37063"/>
            <a:ext cx="251142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37063"/>
            <a:ext cx="23225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住宿介紹</a:t>
            </a:r>
            <a:r>
              <a:rPr lang="en-US" altLang="zh-TW" smtClean="0"/>
              <a:t>-Day1-</a:t>
            </a:r>
            <a:r>
              <a:rPr lang="zh-TW" altLang="en-US" smtClean="0"/>
              <a:t>愛在大南澳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900113" y="5383213"/>
            <a:ext cx="7524750" cy="1474787"/>
          </a:xfrm>
        </p:spPr>
        <p:txBody>
          <a:bodyPr/>
          <a:lstStyle/>
          <a:p>
            <a:pPr eaLnBrk="1" hangingPunct="1"/>
            <a:r>
              <a:rPr lang="zh-TW" altLang="en-US" smtClean="0"/>
              <a:t>設施有冷氣 電視 獨立衛浴 盥洗用品 </a:t>
            </a:r>
            <a:r>
              <a:rPr lang="en-US" altLang="zh-TW" smtClean="0"/>
              <a:t>/ </a:t>
            </a:r>
            <a:r>
              <a:rPr lang="zh-TW" altLang="en-US" smtClean="0"/>
              <a:t>吹風機 提供美味西式早餐</a:t>
            </a:r>
          </a:p>
          <a:p>
            <a:pPr eaLnBrk="1" hangingPunct="1"/>
            <a:r>
              <a:rPr lang="zh-TW" altLang="en-US" smtClean="0"/>
              <a:t>地址：宜蘭縣蘇澳鎮南強里南澳路</a:t>
            </a:r>
            <a:r>
              <a:rPr lang="en-US" altLang="zh-TW" smtClean="0"/>
              <a:t>38-1</a:t>
            </a:r>
            <a:r>
              <a:rPr lang="zh-TW" altLang="en-US" smtClean="0"/>
              <a:t>號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3871912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3600"/>
            <a:ext cx="3865563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252537"/>
          </a:xfrm>
        </p:spPr>
        <p:txBody>
          <a:bodyPr/>
          <a:lstStyle/>
          <a:p>
            <a:pPr eaLnBrk="1" hangingPunct="1"/>
            <a:r>
              <a:rPr lang="zh-TW" altLang="en-US" smtClean="0"/>
              <a:t>住宿介紹</a:t>
            </a:r>
            <a:r>
              <a:rPr lang="en-US" altLang="zh-TW" smtClean="0"/>
              <a:t>-Day2</a:t>
            </a:r>
            <a:r>
              <a:rPr lang="zh-TW" altLang="en-US" smtClean="0"/>
              <a:t> </a:t>
            </a:r>
            <a:r>
              <a:rPr lang="en-US" altLang="zh-TW" smtClean="0"/>
              <a:t>-</a:t>
            </a:r>
            <a:r>
              <a:rPr lang="zh-TW" altLang="en-US" smtClean="0"/>
              <a:t>五號公園民宿 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83568" y="5013176"/>
            <a:ext cx="7560840" cy="1656184"/>
          </a:xfrm>
          <a:extLst/>
        </p:spPr>
        <p:txBody>
          <a:bodyPr numCol="2"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zh-TW" altLang="en-US" sz="2000" dirty="0" smtClean="0"/>
              <a:t>房內設施：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zh-TW" altLang="en-US" sz="2000" dirty="0" smtClean="0"/>
              <a:t>分離式冷氣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zh-TW" altLang="en-US" sz="2000" dirty="0" smtClean="0"/>
              <a:t>液晶電視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zh-TW" altLang="en-US" sz="2000" dirty="0" smtClean="0"/>
              <a:t>加大獨立筒床墊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zh-TW" sz="20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zh-TW" sz="2000" dirty="0"/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None/>
              <a:defRPr/>
            </a:pPr>
            <a:endParaRPr lang="en-US" altLang="zh-TW" sz="2000" dirty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zh-TW" altLang="en-US" sz="2000" dirty="0" smtClean="0"/>
              <a:t>無線上網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需自備電腦</a:t>
            </a:r>
            <a:r>
              <a:rPr lang="en-US" altLang="zh-TW" sz="20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zh-TW" altLang="en-US" sz="2000" dirty="0" smtClean="0"/>
              <a:t>盥洗用品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zh-TW" altLang="en-US" sz="2000" dirty="0" smtClean="0"/>
              <a:t>獨立衛浴設備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zh-TW" altLang="en-US" sz="2000" dirty="0" smtClean="0"/>
              <a:t>茶包 </a:t>
            </a:r>
            <a:r>
              <a:rPr lang="en-US" altLang="zh-TW" sz="2000" dirty="0" smtClean="0"/>
              <a:t>/ </a:t>
            </a:r>
            <a:r>
              <a:rPr lang="zh-TW" altLang="en-US" sz="2000" dirty="0" smtClean="0"/>
              <a:t>咖啡 </a:t>
            </a:r>
            <a:r>
              <a:rPr lang="en-US" altLang="zh-TW" sz="2000" dirty="0" smtClean="0"/>
              <a:t>/ </a:t>
            </a:r>
            <a:r>
              <a:rPr lang="zh-TW" altLang="en-US" sz="2000" dirty="0" smtClean="0"/>
              <a:t>礦泉水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557338"/>
            <a:ext cx="4322762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557338"/>
            <a:ext cx="4316413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252537"/>
          </a:xfrm>
        </p:spPr>
        <p:txBody>
          <a:bodyPr/>
          <a:lstStyle/>
          <a:p>
            <a:pPr eaLnBrk="1" hangingPunct="1"/>
            <a:r>
              <a:rPr lang="zh-TW" altLang="en-US" smtClean="0"/>
              <a:t>房間設施介紹 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435100"/>
            <a:ext cx="37179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435100"/>
            <a:ext cx="37179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30688"/>
            <a:ext cx="3717925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30688"/>
            <a:ext cx="3724275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252537"/>
          </a:xfrm>
        </p:spPr>
        <p:txBody>
          <a:bodyPr/>
          <a:lstStyle/>
          <a:p>
            <a:pPr eaLnBrk="1" hangingPunct="1"/>
            <a:r>
              <a:rPr lang="zh-TW" altLang="en-US" smtClean="0"/>
              <a:t>餐飲介紹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738188" y="5324475"/>
            <a:ext cx="3797300" cy="696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Symbol" panose="05050102010706020507" pitchFamily="18" charset="2"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</a:rPr>
              <a:t>番割田甕缸雞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Symbol" panose="05050102010706020507" pitchFamily="18" charset="2"/>
              <a:buNone/>
              <a:defRPr/>
            </a:pPr>
            <a:r>
              <a:rPr lang="zh-TW" altLang="en-US" dirty="0" smtClean="0"/>
              <a:t>柴燒香氣足．皮脆肉嫩又多汁</a:t>
            </a:r>
          </a:p>
          <a:p>
            <a:pPr eaLnBrk="1" hangingPunct="1">
              <a:lnSpc>
                <a:spcPct val="90000"/>
              </a:lnSpc>
              <a:defRPr/>
            </a:pPr>
            <a:endParaRPr lang="zh-TW" altLang="en-US" dirty="0" smtClean="0"/>
          </a:p>
        </p:txBody>
      </p:sp>
      <p:pic>
        <p:nvPicPr>
          <p:cNvPr id="2765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50678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377983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"/>
          <p:cNvSpPr txBox="1">
            <a:spLocks/>
          </p:cNvSpPr>
          <p:nvPr/>
        </p:nvSpPr>
        <p:spPr bwMode="auto">
          <a:xfrm>
            <a:off x="5003800" y="5338763"/>
            <a:ext cx="35067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kumimoji="0" lang="zh-TW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富美活海鮮 </a:t>
            </a:r>
            <a:endParaRPr kumimoji="0" lang="en-US" altLang="zh-TW" sz="1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kumimoji="0" lang="zh-TW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南方澳知名海鮮餐廳</a:t>
            </a:r>
            <a:endParaRPr kumimoji="0" lang="en-US" altLang="zh-TW" sz="18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kumimoji="0" lang="zh-TW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必吃美味平價新鮮海產</a:t>
            </a:r>
            <a:endParaRPr kumimoji="0" lang="en-US" altLang="zh-TW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文字方塊 3"/>
          <p:cNvSpPr txBox="1">
            <a:spLocks noChangeArrowheads="1"/>
          </p:cNvSpPr>
          <p:nvPr/>
        </p:nvSpPr>
        <p:spPr bwMode="auto">
          <a:xfrm>
            <a:off x="785813" y="2357438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第一天午餐</a:t>
            </a:r>
          </a:p>
        </p:txBody>
      </p:sp>
      <p:sp>
        <p:nvSpPr>
          <p:cNvPr id="27656" name="文字方塊 9"/>
          <p:cNvSpPr txBox="1">
            <a:spLocks noChangeArrowheads="1"/>
          </p:cNvSpPr>
          <p:nvPr/>
        </p:nvSpPr>
        <p:spPr bwMode="auto">
          <a:xfrm>
            <a:off x="5003800" y="2366963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第一天晚餐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736600" y="5429250"/>
            <a:ext cx="3722688" cy="70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zh-TW" altLang="en-US" smtClean="0">
                <a:solidFill>
                  <a:srgbClr val="FF0000"/>
                </a:solidFill>
              </a:rPr>
              <a:t>羅東林場肉羹</a:t>
            </a:r>
            <a:br>
              <a:rPr lang="zh-TW" altLang="en-US" smtClean="0">
                <a:solidFill>
                  <a:srgbClr val="FF0000"/>
                </a:solidFill>
              </a:rPr>
            </a:br>
            <a:r>
              <a:rPr lang="zh-TW" altLang="en-US" smtClean="0"/>
              <a:t>五十年肉羹老店，來到林場必吃美食</a:t>
            </a:r>
            <a:endParaRPr lang="en-US" altLang="zh-TW" smtClean="0"/>
          </a:p>
        </p:txBody>
      </p:sp>
      <p:sp>
        <p:nvSpPr>
          <p:cNvPr id="28675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252537"/>
          </a:xfrm>
        </p:spPr>
        <p:txBody>
          <a:bodyPr/>
          <a:lstStyle/>
          <a:p>
            <a:pPr eaLnBrk="1" hangingPunct="1"/>
            <a:r>
              <a:rPr lang="zh-TW" altLang="en-US" smtClean="0"/>
              <a:t>餐飲介紹</a:t>
            </a:r>
          </a:p>
        </p:txBody>
      </p:sp>
      <p:pic>
        <p:nvPicPr>
          <p:cNvPr id="2867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963863"/>
            <a:ext cx="372268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字方塊 7"/>
          <p:cNvSpPr txBox="1">
            <a:spLocks noChangeArrowheads="1"/>
          </p:cNvSpPr>
          <p:nvPr/>
        </p:nvSpPr>
        <p:spPr bwMode="auto">
          <a:xfrm>
            <a:off x="736600" y="26225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第二天午餐</a:t>
            </a:r>
          </a:p>
        </p:txBody>
      </p:sp>
      <p:pic>
        <p:nvPicPr>
          <p:cNvPr id="2867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2963863"/>
            <a:ext cx="36957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3"/>
          <p:cNvSpPr txBox="1">
            <a:spLocks/>
          </p:cNvSpPr>
          <p:nvPr/>
        </p:nvSpPr>
        <p:spPr bwMode="auto">
          <a:xfrm>
            <a:off x="4768850" y="5451475"/>
            <a:ext cx="37226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kumimoji="0" lang="zh-TW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羅東夜市</a:t>
            </a:r>
            <a:br>
              <a:rPr kumimoji="0" lang="zh-TW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kumimoji="0" lang="zh-TW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必吃小春糕渣、卜肉、阿灶伯羊肉湯、三星蔥餅等</a:t>
            </a:r>
            <a:endParaRPr kumimoji="0" lang="en-US" altLang="zh-TW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0" name="文字方塊 10"/>
          <p:cNvSpPr txBox="1">
            <a:spLocks noChangeArrowheads="1"/>
          </p:cNvSpPr>
          <p:nvPr/>
        </p:nvSpPr>
        <p:spPr bwMode="auto">
          <a:xfrm>
            <a:off x="4768850" y="26225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第二天晚餐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41402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文字方塊 7"/>
          <p:cNvSpPr txBox="1">
            <a:spLocks noChangeArrowheads="1"/>
          </p:cNvSpPr>
          <p:nvPr/>
        </p:nvSpPr>
        <p:spPr bwMode="auto">
          <a:xfrm>
            <a:off x="755650" y="26797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第三天午餐</a:t>
            </a:r>
          </a:p>
        </p:txBody>
      </p:sp>
      <p:sp>
        <p:nvSpPr>
          <p:cNvPr id="29700" name="Rectangle 3"/>
          <p:cNvSpPr txBox="1">
            <a:spLocks/>
          </p:cNvSpPr>
          <p:nvPr/>
        </p:nvSpPr>
        <p:spPr bwMode="auto">
          <a:xfrm>
            <a:off x="755650" y="5445125"/>
            <a:ext cx="37226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kumimoji="0" lang="zh-TW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大鼻南烤魚</a:t>
            </a:r>
            <a:br>
              <a:rPr kumimoji="0" lang="zh-TW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zh-TW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烤福壽魚專賣店，這個大鼻南正是礁溪知名的大鼻南包子店，不過這裡只賣烤魚跟熱炒不賣包子喔</a:t>
            </a:r>
            <a:endParaRPr kumimoji="0" lang="en-US" altLang="zh-TW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252537"/>
          </a:xfrm>
        </p:spPr>
        <p:txBody>
          <a:bodyPr/>
          <a:lstStyle/>
          <a:p>
            <a:pPr eaLnBrk="1" hangingPunct="1"/>
            <a:r>
              <a:rPr lang="zh-TW" altLang="en-US" smtClean="0"/>
              <a:t>餐飲介紹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52538"/>
          </a:xfrm>
        </p:spPr>
        <p:txBody>
          <a:bodyPr/>
          <a:lstStyle/>
          <a:p>
            <a:pPr eaLnBrk="1" hangingPunct="1"/>
            <a:r>
              <a:rPr lang="zh-TW" altLang="en-US" smtClean="0"/>
              <a:t>行程安排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79388" y="1773238"/>
            <a:ext cx="2373312" cy="4895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000" smtClean="0"/>
              <a:t>第一天</a:t>
            </a:r>
            <a:endParaRPr lang="en-US" altLang="zh-TW" sz="20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000" smtClean="0"/>
              <a:t>在宜蘭火車站接大家上車時間為早上八點</a:t>
            </a:r>
            <a:endParaRPr lang="en-US" altLang="zh-TW" sz="20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000" smtClean="0"/>
              <a:t>第二天</a:t>
            </a:r>
            <a:br>
              <a:rPr lang="zh-TW" altLang="en-US" sz="2000" smtClean="0"/>
            </a:br>
            <a:r>
              <a:rPr lang="zh-TW" altLang="en-US" sz="2000" smtClean="0"/>
              <a:t>早上六點起床吃住宿提供的早餐，八點出發前往第一個景點</a:t>
            </a:r>
            <a:endParaRPr lang="en-US" altLang="zh-TW" sz="20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000" smtClean="0"/>
              <a:t>第三天</a:t>
            </a:r>
            <a:br>
              <a:rPr lang="zh-TW" altLang="en-US" sz="2000" smtClean="0"/>
            </a:br>
            <a:r>
              <a:rPr lang="zh-TW" altLang="en-US" sz="2000" smtClean="0"/>
              <a:t>早上八點起床，民宿早餐只提供到</a:t>
            </a:r>
            <a:r>
              <a:rPr lang="en-US" altLang="zh-TW" sz="2000" smtClean="0"/>
              <a:t>9:30</a:t>
            </a:r>
            <a:r>
              <a:rPr lang="zh-TW" altLang="en-US" sz="2000" smtClean="0"/>
              <a:t>。十點集合出發</a:t>
            </a:r>
            <a:br>
              <a:rPr lang="zh-TW" altLang="en-US" sz="2000" smtClean="0"/>
            </a:br>
            <a:endParaRPr lang="en-US" altLang="zh-TW" sz="200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25713" y="1739900"/>
          <a:ext cx="6380162" cy="484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721">
                  <a:extLst>
                    <a:ext uri="{9D8B030D-6E8A-4147-A177-3AD203B41FA5}"/>
                  </a:extLst>
                </a:gridCol>
                <a:gridCol w="2126721">
                  <a:extLst>
                    <a:ext uri="{9D8B030D-6E8A-4147-A177-3AD203B41FA5}"/>
                  </a:extLst>
                </a:gridCol>
                <a:gridCol w="2126721">
                  <a:extLst>
                    <a:ext uri="{9D8B030D-6E8A-4147-A177-3AD203B41FA5}"/>
                  </a:extLst>
                </a:gridCol>
              </a:tblGrid>
              <a:tr h="365784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第一天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第二天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第三天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extLst>
                  <a:ext uri="{0D108BD9-81ED-4DB2-BD59-A6C34878D82A}"/>
                </a:extLst>
              </a:tr>
              <a:tr h="640122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8:30~10:30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蜡藝彩繪館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9:00~11:20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玉兔鉛筆學校 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10:30~12:00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幾米公園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extLst>
                  <a:ext uri="{0D108BD9-81ED-4DB2-BD59-A6C34878D82A}"/>
                </a:extLst>
              </a:tr>
              <a:tr h="640122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10:50~11:50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奇麗灣珍奶文化館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11:30~12:00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羅東林場肉羹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12:20~13:30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大鼻南烤魚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extLst>
                  <a:ext uri="{0D108BD9-81ED-4DB2-BD59-A6C34878D82A}"/>
                </a:extLst>
              </a:tr>
              <a:tr h="640122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12:00~13:00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番割田甕缸雞 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12:10~14:00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羅東林業文化園區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13:30~14:50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龍潭湖風景區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extLst>
                  <a:ext uri="{0D108BD9-81ED-4DB2-BD59-A6C34878D82A}"/>
                </a:extLst>
              </a:tr>
              <a:tr h="640122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13:15~16:00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蘇澳冷泉公園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14:30~17:00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勝洋休閒農場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15:20~17:50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礁溪溫泉公園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extLst>
                  <a:ext uri="{0D108BD9-81ED-4DB2-BD59-A6C34878D82A}"/>
                </a:extLst>
              </a:tr>
              <a:tr h="640122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16:15~19:00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南方澳大橋 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17:30~18:30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梅花湖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18:00~</a:t>
                      </a:r>
                      <a:r>
                        <a:rPr lang="zh-TW" altLang="en-US" sz="1800" dirty="0" smtClean="0"/>
                        <a:t>回家嚕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extLst>
                  <a:ext uri="{0D108BD9-81ED-4DB2-BD59-A6C34878D82A}"/>
                </a:extLst>
              </a:tr>
              <a:tr h="640122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19:15~20:50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富美活海鮮餐廳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19:00~20:30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羅東夜市小吃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34" marR="91434" marT="45723" marB="45723"/>
                </a:tc>
                <a:extLst>
                  <a:ext uri="{0D108BD9-81ED-4DB2-BD59-A6C34878D82A}"/>
                </a:extLst>
              </a:tr>
              <a:tr h="640122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21:00 ~ </a:t>
                      </a:r>
                      <a:r>
                        <a:rPr lang="zh-TW" altLang="en-US" sz="1800" dirty="0" smtClean="0"/>
                        <a:t>愛在大南澳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20:50 ~ </a:t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五號公園民宿</a:t>
                      </a:r>
                      <a:endParaRPr lang="zh-TW" altLang="en-US" sz="1800" dirty="0"/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4" marR="91434" marT="45723" marB="4572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252538"/>
          </a:xfrm>
        </p:spPr>
        <p:txBody>
          <a:bodyPr/>
          <a:lstStyle/>
          <a:p>
            <a:pPr eaLnBrk="1" hangingPunct="1"/>
            <a:r>
              <a:rPr lang="zh-TW" altLang="en-US" smtClean="0"/>
              <a:t>成本估價表</a:t>
            </a:r>
          </a:p>
        </p:txBody>
      </p:sp>
      <p:sp>
        <p:nvSpPr>
          <p:cNvPr id="30723" name="Rectangle 5"/>
          <p:cNvSpPr>
            <a:spLocks/>
          </p:cNvSpPr>
          <p:nvPr/>
        </p:nvSpPr>
        <p:spPr bwMode="auto">
          <a:xfrm>
            <a:off x="684213" y="1787525"/>
            <a:ext cx="748823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zh-TW" altLang="en-US" sz="1800">
                <a:solidFill>
                  <a:schemeClr val="tx1"/>
                </a:solidFill>
              </a:rPr>
              <a:t>成本 </a:t>
            </a:r>
            <a:r>
              <a:rPr kumimoji="0" lang="en-US" altLang="zh-TW" sz="1800">
                <a:solidFill>
                  <a:schemeClr val="tx1"/>
                </a:solidFill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zh-TW" altLang="en-US" sz="1800">
                <a:solidFill>
                  <a:schemeClr val="tx1"/>
                </a:solidFill>
              </a:rPr>
              <a:t>交通</a:t>
            </a:r>
            <a:br>
              <a:rPr kumimoji="0" lang="zh-TW" altLang="en-US" sz="1800">
                <a:solidFill>
                  <a:schemeClr val="tx1"/>
                </a:solidFill>
              </a:rPr>
            </a:br>
            <a:r>
              <a:rPr kumimoji="0" lang="zh-TW" altLang="en-US" sz="1800">
                <a:solidFill>
                  <a:schemeClr val="tx1"/>
                </a:solidFill>
              </a:rPr>
              <a:t>	遊覽車		</a:t>
            </a:r>
            <a:r>
              <a:rPr kumimoji="0" lang="en-US" altLang="zh-TW" sz="1800">
                <a:solidFill>
                  <a:schemeClr val="tx1"/>
                </a:solidFill>
              </a:rPr>
              <a:t>350/</a:t>
            </a:r>
            <a:r>
              <a:rPr kumimoji="0" lang="zh-TW" altLang="en-US" sz="1800">
                <a:solidFill>
                  <a:schemeClr val="tx1"/>
                </a:solidFill>
              </a:rPr>
              <a:t>人</a:t>
            </a:r>
            <a:r>
              <a:rPr kumimoji="0" lang="en-US" altLang="zh-TW" sz="1800">
                <a:solidFill>
                  <a:schemeClr val="tx1"/>
                </a:solidFill>
              </a:rPr>
              <a:t>(7000)</a:t>
            </a:r>
            <a:br>
              <a:rPr kumimoji="0" lang="en-US" altLang="zh-TW" sz="1800">
                <a:solidFill>
                  <a:schemeClr val="tx1"/>
                </a:solidFill>
              </a:rPr>
            </a:br>
            <a:r>
              <a:rPr kumimoji="0" lang="en-US" altLang="zh-TW" sz="1800">
                <a:solidFill>
                  <a:schemeClr val="tx1"/>
                </a:solidFill>
              </a:rPr>
              <a:t>	</a:t>
            </a:r>
            <a:r>
              <a:rPr kumimoji="0" lang="zh-TW" altLang="en-US" sz="1800">
                <a:solidFill>
                  <a:schemeClr val="tx1"/>
                </a:solidFill>
              </a:rPr>
              <a:t>油水		</a:t>
            </a:r>
            <a:r>
              <a:rPr kumimoji="0" lang="en-US" altLang="zh-TW" sz="1800">
                <a:solidFill>
                  <a:schemeClr val="tx1"/>
                </a:solidFill>
              </a:rPr>
              <a:t>300/</a:t>
            </a:r>
            <a:r>
              <a:rPr kumimoji="0" lang="zh-TW" altLang="en-US" sz="1800">
                <a:solidFill>
                  <a:schemeClr val="tx1"/>
                </a:solidFill>
              </a:rPr>
              <a:t>人</a:t>
            </a:r>
            <a:r>
              <a:rPr kumimoji="0" lang="en-US" altLang="zh-TW" sz="1800">
                <a:solidFill>
                  <a:schemeClr val="tx1"/>
                </a:solidFill>
              </a:rPr>
              <a:t>(3000)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zh-TW" altLang="en-US" sz="1800">
                <a:solidFill>
                  <a:schemeClr val="tx1"/>
                </a:solidFill>
              </a:rPr>
              <a:t>住宿</a:t>
            </a:r>
            <a:br>
              <a:rPr kumimoji="0" lang="zh-TW" altLang="en-US" sz="1800">
                <a:solidFill>
                  <a:schemeClr val="tx1"/>
                </a:solidFill>
              </a:rPr>
            </a:br>
            <a:r>
              <a:rPr kumimoji="0" lang="zh-TW" altLang="en-US" sz="1800">
                <a:solidFill>
                  <a:schemeClr val="tx1"/>
                </a:solidFill>
              </a:rPr>
              <a:t>	愛在大南澳 	</a:t>
            </a:r>
            <a:r>
              <a:rPr kumimoji="0" lang="en-US" altLang="zh-TW" sz="1800">
                <a:solidFill>
                  <a:schemeClr val="tx1"/>
                </a:solidFill>
              </a:rPr>
              <a:t>420/</a:t>
            </a:r>
            <a:r>
              <a:rPr kumimoji="0" lang="zh-TW" altLang="en-US" sz="1800">
                <a:solidFill>
                  <a:schemeClr val="tx1"/>
                </a:solidFill>
              </a:rPr>
              <a:t>人</a:t>
            </a:r>
            <a:r>
              <a:rPr kumimoji="0" lang="en-US" altLang="zh-TW" sz="1800">
                <a:solidFill>
                  <a:schemeClr val="tx1"/>
                </a:solidFill>
              </a:rPr>
              <a:t>(8400)</a:t>
            </a:r>
            <a:br>
              <a:rPr kumimoji="0" lang="en-US" altLang="zh-TW" sz="1800">
                <a:solidFill>
                  <a:schemeClr val="tx1"/>
                </a:solidFill>
              </a:rPr>
            </a:br>
            <a:r>
              <a:rPr kumimoji="0" lang="en-US" altLang="zh-TW" sz="1800">
                <a:solidFill>
                  <a:schemeClr val="tx1"/>
                </a:solidFill>
              </a:rPr>
              <a:t>	</a:t>
            </a:r>
            <a:r>
              <a:rPr kumimoji="0" lang="zh-TW" altLang="en-US" sz="1800">
                <a:solidFill>
                  <a:schemeClr val="tx1"/>
                </a:solidFill>
              </a:rPr>
              <a:t>五號公園民宿 	</a:t>
            </a:r>
            <a:r>
              <a:rPr kumimoji="0" lang="en-US" altLang="zh-TW" sz="1800">
                <a:solidFill>
                  <a:schemeClr val="tx1"/>
                </a:solidFill>
              </a:rPr>
              <a:t>640/</a:t>
            </a:r>
            <a:r>
              <a:rPr kumimoji="0" lang="zh-TW" altLang="en-US" sz="1800">
                <a:solidFill>
                  <a:schemeClr val="tx1"/>
                </a:solidFill>
              </a:rPr>
              <a:t>人</a:t>
            </a:r>
            <a:r>
              <a:rPr kumimoji="0" lang="en-US" altLang="zh-TW" sz="1800">
                <a:solidFill>
                  <a:schemeClr val="tx1"/>
                </a:solidFill>
              </a:rPr>
              <a:t>(12800)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zh-TW" altLang="en-US" sz="1800">
                <a:solidFill>
                  <a:schemeClr val="tx1"/>
                </a:solidFill>
              </a:rPr>
              <a:t>門票</a:t>
            </a:r>
            <a:br>
              <a:rPr kumimoji="0" lang="zh-TW" altLang="en-US" sz="1800">
                <a:solidFill>
                  <a:schemeClr val="tx1"/>
                </a:solidFill>
              </a:rPr>
            </a:br>
            <a:r>
              <a:rPr kumimoji="0" lang="zh-TW" altLang="en-US" sz="1800">
                <a:solidFill>
                  <a:schemeClr val="tx1"/>
                </a:solidFill>
              </a:rPr>
              <a:t>	所有入內票費	</a:t>
            </a:r>
            <a:r>
              <a:rPr kumimoji="0" lang="en-US" altLang="zh-TW" sz="1800">
                <a:solidFill>
                  <a:schemeClr val="tx1"/>
                </a:solidFill>
              </a:rPr>
              <a:t>445/</a:t>
            </a:r>
            <a:r>
              <a:rPr kumimoji="0" lang="zh-TW" altLang="en-US" sz="1800">
                <a:solidFill>
                  <a:schemeClr val="tx1"/>
                </a:solidFill>
              </a:rPr>
              <a:t>人</a:t>
            </a:r>
            <a:br>
              <a:rPr kumimoji="0" lang="zh-TW" altLang="en-US" sz="1800">
                <a:solidFill>
                  <a:schemeClr val="tx1"/>
                </a:solidFill>
              </a:rPr>
            </a:br>
            <a:r>
              <a:rPr kumimoji="0" lang="zh-TW" altLang="en-US" sz="1800">
                <a:solidFill>
                  <a:schemeClr val="tx1"/>
                </a:solidFill>
              </a:rPr>
              <a:t>	</a:t>
            </a:r>
            <a:r>
              <a:rPr kumimoji="0" lang="en-US" altLang="zh-TW" sz="1800">
                <a:solidFill>
                  <a:schemeClr val="tx1"/>
                </a:solidFill>
              </a:rPr>
              <a:t>DIY		488/</a:t>
            </a:r>
            <a:r>
              <a:rPr kumimoji="0" lang="zh-TW" altLang="en-US" sz="1800">
                <a:solidFill>
                  <a:schemeClr val="tx1"/>
                </a:solidFill>
              </a:rPr>
              <a:t>人</a:t>
            </a:r>
            <a:br>
              <a:rPr kumimoji="0" lang="zh-TW" altLang="en-US" sz="1800">
                <a:solidFill>
                  <a:schemeClr val="tx1"/>
                </a:solidFill>
              </a:rPr>
            </a:br>
            <a:r>
              <a:rPr kumimoji="0" lang="zh-TW" altLang="en-US" sz="1800">
                <a:solidFill>
                  <a:schemeClr val="tx1"/>
                </a:solidFill>
              </a:rPr>
              <a:t>	自付費		</a:t>
            </a:r>
            <a:r>
              <a:rPr kumimoji="0" lang="en-US" altLang="zh-TW" sz="1800">
                <a:solidFill>
                  <a:schemeClr val="tx1"/>
                </a:solidFill>
              </a:rPr>
              <a:t>100/</a:t>
            </a:r>
            <a:r>
              <a:rPr kumimoji="0" lang="zh-TW" altLang="en-US" sz="1800">
                <a:solidFill>
                  <a:schemeClr val="tx1"/>
                </a:solidFill>
              </a:rPr>
              <a:t>人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zh-TW" altLang="en-US" sz="1800">
                <a:solidFill>
                  <a:schemeClr val="tx1"/>
                </a:solidFill>
              </a:rPr>
              <a:t>餐費</a:t>
            </a:r>
            <a:br>
              <a:rPr kumimoji="0" lang="zh-TW" altLang="en-US" sz="1800">
                <a:solidFill>
                  <a:schemeClr val="tx1"/>
                </a:solidFill>
              </a:rPr>
            </a:br>
            <a:r>
              <a:rPr kumimoji="0" lang="zh-TW" altLang="en-US" sz="1800">
                <a:solidFill>
                  <a:schemeClr val="tx1"/>
                </a:solidFill>
              </a:rPr>
              <a:t>	第一天		</a:t>
            </a:r>
            <a:r>
              <a:rPr kumimoji="0" lang="en-US" altLang="zh-TW" sz="1800">
                <a:solidFill>
                  <a:schemeClr val="tx1"/>
                </a:solidFill>
              </a:rPr>
              <a:t>500/</a:t>
            </a:r>
            <a:r>
              <a:rPr kumimoji="0" lang="zh-TW" altLang="en-US" sz="1800">
                <a:solidFill>
                  <a:schemeClr val="tx1"/>
                </a:solidFill>
              </a:rPr>
              <a:t>人</a:t>
            </a:r>
            <a:r>
              <a:rPr kumimoji="0" lang="en-US" altLang="zh-TW" sz="1800">
                <a:solidFill>
                  <a:schemeClr val="tx1"/>
                </a:solidFill>
              </a:rPr>
              <a:t>(</a:t>
            </a:r>
            <a:r>
              <a:rPr kumimoji="0" lang="zh-TW" altLang="en-US" sz="1800">
                <a:solidFill>
                  <a:schemeClr val="tx1"/>
                </a:solidFill>
              </a:rPr>
              <a:t>午</a:t>
            </a:r>
            <a:r>
              <a:rPr kumimoji="0" lang="en-US" altLang="zh-TW" sz="1800">
                <a:solidFill>
                  <a:schemeClr val="tx1"/>
                </a:solidFill>
              </a:rPr>
              <a:t>2500.-/10</a:t>
            </a:r>
            <a:r>
              <a:rPr kumimoji="0" lang="zh-TW" altLang="en-US" sz="1800">
                <a:solidFill>
                  <a:schemeClr val="tx1"/>
                </a:solidFill>
              </a:rPr>
              <a:t>人一桌</a:t>
            </a:r>
            <a:r>
              <a:rPr kumimoji="0" lang="en-US" altLang="zh-TW" sz="1800">
                <a:solidFill>
                  <a:schemeClr val="tx1"/>
                </a:solidFill>
              </a:rPr>
              <a:t>+</a:t>
            </a:r>
            <a:r>
              <a:rPr kumimoji="0" lang="zh-TW" altLang="en-US" sz="1800">
                <a:solidFill>
                  <a:schemeClr val="tx1"/>
                </a:solidFill>
              </a:rPr>
              <a:t>晚</a:t>
            </a:r>
            <a:r>
              <a:rPr kumimoji="0" lang="en-US" altLang="zh-TW" sz="1800">
                <a:solidFill>
                  <a:schemeClr val="tx1"/>
                </a:solidFill>
              </a:rPr>
              <a:t>2500.-/10</a:t>
            </a:r>
            <a:r>
              <a:rPr kumimoji="0" lang="zh-TW" altLang="en-US" sz="1800">
                <a:solidFill>
                  <a:schemeClr val="tx1"/>
                </a:solidFill>
              </a:rPr>
              <a:t>人一桌</a:t>
            </a:r>
            <a:r>
              <a:rPr kumimoji="0" lang="en-US" altLang="zh-TW" sz="1800">
                <a:solidFill>
                  <a:schemeClr val="tx1"/>
                </a:solidFill>
              </a:rPr>
              <a:t>)</a:t>
            </a:r>
            <a:br>
              <a:rPr kumimoji="0" lang="en-US" altLang="zh-TW" sz="1800">
                <a:solidFill>
                  <a:schemeClr val="tx1"/>
                </a:solidFill>
              </a:rPr>
            </a:br>
            <a:r>
              <a:rPr kumimoji="0" lang="en-US" altLang="zh-TW" sz="1800">
                <a:solidFill>
                  <a:schemeClr val="tx1"/>
                </a:solidFill>
              </a:rPr>
              <a:t>	</a:t>
            </a:r>
            <a:r>
              <a:rPr kumimoji="0" lang="zh-TW" altLang="en-US" sz="1800">
                <a:solidFill>
                  <a:schemeClr val="tx1"/>
                </a:solidFill>
              </a:rPr>
              <a:t>第二天		</a:t>
            </a:r>
            <a:r>
              <a:rPr kumimoji="0" lang="en-US" altLang="zh-TW" sz="1800">
                <a:solidFill>
                  <a:schemeClr val="tx1"/>
                </a:solidFill>
              </a:rPr>
              <a:t>370/</a:t>
            </a:r>
            <a:r>
              <a:rPr kumimoji="0" lang="zh-TW" altLang="en-US" sz="1800">
                <a:solidFill>
                  <a:schemeClr val="tx1"/>
                </a:solidFill>
              </a:rPr>
              <a:t>人</a:t>
            </a:r>
            <a:r>
              <a:rPr kumimoji="0" lang="en-US" altLang="zh-TW" sz="1800">
                <a:solidFill>
                  <a:schemeClr val="tx1"/>
                </a:solidFill>
              </a:rPr>
              <a:t>(</a:t>
            </a:r>
            <a:r>
              <a:rPr kumimoji="0" lang="zh-TW" altLang="en-US" sz="1800">
                <a:solidFill>
                  <a:schemeClr val="tx1"/>
                </a:solidFill>
              </a:rPr>
              <a:t>午餐</a:t>
            </a:r>
            <a:r>
              <a:rPr kumimoji="0" lang="en-US" altLang="zh-TW" sz="1800">
                <a:solidFill>
                  <a:schemeClr val="tx1"/>
                </a:solidFill>
              </a:rPr>
              <a:t>70.-/</a:t>
            </a:r>
            <a:r>
              <a:rPr kumimoji="0" lang="zh-TW" altLang="en-US" sz="1800">
                <a:solidFill>
                  <a:schemeClr val="tx1"/>
                </a:solidFill>
              </a:rPr>
              <a:t>一人</a:t>
            </a:r>
            <a:r>
              <a:rPr kumimoji="0" lang="en-US" altLang="zh-TW" sz="1800">
                <a:solidFill>
                  <a:schemeClr val="tx1"/>
                </a:solidFill>
              </a:rPr>
              <a:t>+</a:t>
            </a:r>
            <a:r>
              <a:rPr kumimoji="0" lang="zh-TW" altLang="en-US" sz="1800">
                <a:solidFill>
                  <a:schemeClr val="tx1"/>
                </a:solidFill>
              </a:rPr>
              <a:t>夜市卷</a:t>
            </a:r>
            <a:r>
              <a:rPr kumimoji="0" lang="en-US" altLang="zh-TW" sz="1800">
                <a:solidFill>
                  <a:schemeClr val="tx1"/>
                </a:solidFill>
              </a:rPr>
              <a:t>300.-/</a:t>
            </a:r>
            <a:r>
              <a:rPr kumimoji="0" lang="zh-TW" altLang="en-US" sz="1800">
                <a:solidFill>
                  <a:schemeClr val="tx1"/>
                </a:solidFill>
              </a:rPr>
              <a:t>一人</a:t>
            </a:r>
            <a:r>
              <a:rPr kumimoji="0" lang="en-US" altLang="zh-TW" sz="1800">
                <a:solidFill>
                  <a:schemeClr val="tx1"/>
                </a:solidFill>
              </a:rPr>
              <a:t>)</a:t>
            </a:r>
            <a:br>
              <a:rPr kumimoji="0" lang="en-US" altLang="zh-TW" sz="1800">
                <a:solidFill>
                  <a:schemeClr val="tx1"/>
                </a:solidFill>
              </a:rPr>
            </a:br>
            <a:r>
              <a:rPr kumimoji="0" lang="en-US" altLang="zh-TW" sz="1800">
                <a:solidFill>
                  <a:schemeClr val="tx1"/>
                </a:solidFill>
              </a:rPr>
              <a:t>	</a:t>
            </a:r>
            <a:r>
              <a:rPr kumimoji="0" lang="zh-TW" altLang="en-US" sz="1800">
                <a:solidFill>
                  <a:schemeClr val="tx1"/>
                </a:solidFill>
              </a:rPr>
              <a:t>第三天		</a:t>
            </a:r>
            <a:r>
              <a:rPr kumimoji="0" lang="en-US" altLang="zh-TW" sz="1800">
                <a:solidFill>
                  <a:schemeClr val="tx1"/>
                </a:solidFill>
              </a:rPr>
              <a:t>250/</a:t>
            </a:r>
            <a:r>
              <a:rPr kumimoji="0" lang="zh-TW" altLang="en-US" sz="1800">
                <a:solidFill>
                  <a:schemeClr val="tx1"/>
                </a:solidFill>
              </a:rPr>
              <a:t>人</a:t>
            </a:r>
            <a:r>
              <a:rPr kumimoji="0" lang="en-US" altLang="zh-TW" sz="1800">
                <a:solidFill>
                  <a:schemeClr val="tx1"/>
                </a:solidFill>
              </a:rPr>
              <a:t>(</a:t>
            </a:r>
            <a:r>
              <a:rPr kumimoji="0" lang="zh-TW" altLang="en-US" sz="1800">
                <a:solidFill>
                  <a:schemeClr val="tx1"/>
                </a:solidFill>
              </a:rPr>
              <a:t>午</a:t>
            </a:r>
            <a:r>
              <a:rPr kumimoji="0" lang="en-US" altLang="zh-TW" sz="1800">
                <a:solidFill>
                  <a:schemeClr val="tx1"/>
                </a:solidFill>
              </a:rPr>
              <a:t>2500.-/10</a:t>
            </a:r>
            <a:r>
              <a:rPr kumimoji="0" lang="zh-TW" altLang="en-US" sz="1800">
                <a:solidFill>
                  <a:schemeClr val="tx1"/>
                </a:solidFill>
              </a:rPr>
              <a:t>人一桌</a:t>
            </a:r>
            <a:r>
              <a:rPr kumimoji="0" lang="en-US" altLang="zh-TW" sz="180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zh-TW" altLang="en-US" sz="1800">
                <a:solidFill>
                  <a:schemeClr val="tx1"/>
                </a:solidFill>
              </a:rPr>
              <a:t>雜項</a:t>
            </a:r>
            <a:br>
              <a:rPr kumimoji="0" lang="zh-TW" altLang="en-US" sz="1800">
                <a:solidFill>
                  <a:schemeClr val="tx1"/>
                </a:solidFill>
              </a:rPr>
            </a:br>
            <a:r>
              <a:rPr kumimoji="0" lang="zh-TW" altLang="en-US" sz="1800">
                <a:solidFill>
                  <a:schemeClr val="tx1"/>
                </a:solidFill>
              </a:rPr>
              <a:t>	保險費		</a:t>
            </a:r>
            <a:r>
              <a:rPr kumimoji="0" lang="en-US" altLang="zh-TW" sz="1800" u="sng">
                <a:solidFill>
                  <a:schemeClr val="tx1"/>
                </a:solidFill>
              </a:rPr>
              <a:t>500/</a:t>
            </a:r>
            <a:r>
              <a:rPr kumimoji="0" lang="zh-TW" altLang="en-US" sz="1800" u="sng">
                <a:solidFill>
                  <a:schemeClr val="tx1"/>
                </a:solidFill>
              </a:rPr>
              <a:t>人		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kumimoji="0" lang="zh-TW" altLang="en-US" sz="1800">
                <a:solidFill>
                  <a:schemeClr val="tx1"/>
                </a:solidFill>
              </a:rPr>
              <a:t>成本一共：</a:t>
            </a:r>
            <a:r>
              <a:rPr kumimoji="0" lang="en-US" altLang="zh-TW" sz="1800">
                <a:solidFill>
                  <a:schemeClr val="tx1"/>
                </a:solidFill>
              </a:rPr>
              <a:t>4363.-/</a:t>
            </a:r>
            <a:r>
              <a:rPr kumimoji="0" lang="zh-TW" altLang="en-US" sz="1800">
                <a:solidFill>
                  <a:schemeClr val="tx1"/>
                </a:solidFill>
              </a:rPr>
              <a:t>每人 </a:t>
            </a:r>
            <a:r>
              <a:rPr kumimoji="0" lang="en-US" altLang="zh-TW" sz="1800">
                <a:solidFill>
                  <a:schemeClr val="tx1"/>
                </a:solidFill>
              </a:rPr>
              <a:t>(</a:t>
            </a:r>
            <a:r>
              <a:rPr kumimoji="0" lang="zh-TW" altLang="en-US" sz="1800">
                <a:solidFill>
                  <a:schemeClr val="tx1"/>
                </a:solidFill>
              </a:rPr>
              <a:t>以一團</a:t>
            </a:r>
            <a:r>
              <a:rPr kumimoji="0" lang="en-US" altLang="zh-TW" sz="1800">
                <a:solidFill>
                  <a:schemeClr val="tx1"/>
                </a:solidFill>
              </a:rPr>
              <a:t>20</a:t>
            </a:r>
            <a:r>
              <a:rPr kumimoji="0" lang="zh-TW" altLang="en-US" sz="1800">
                <a:solidFill>
                  <a:schemeClr val="tx1"/>
                </a:solidFill>
              </a:rPr>
              <a:t>人來估價</a:t>
            </a:r>
            <a:r>
              <a:rPr kumimoji="0" lang="en-US" altLang="zh-TW" sz="180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1"/>
          <p:cNvSpPr>
            <a:spLocks noGrp="1"/>
          </p:cNvSpPr>
          <p:nvPr>
            <p:ph idx="1"/>
          </p:nvPr>
        </p:nvSpPr>
        <p:spPr>
          <a:xfrm>
            <a:off x="611188" y="2492375"/>
            <a:ext cx="7921625" cy="10810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/>
              <a:t>為配合政府提倡文化觀光及產業升級，將彩繪融入生活，讓小朋友能藉由塗鴉</a:t>
            </a:r>
            <a:br>
              <a:rPr lang="zh-TW" altLang="en-US" sz="1600" smtClean="0"/>
            </a:br>
            <a:r>
              <a:rPr lang="zh-TW" altLang="en-US" sz="1600" smtClean="0"/>
              <a:t>、彩繪 </a:t>
            </a:r>
            <a:r>
              <a:rPr lang="en-US" altLang="zh-TW" sz="1600" smtClean="0"/>
              <a:t>DIY </a:t>
            </a:r>
            <a:r>
              <a:rPr lang="zh-TW" altLang="en-US" sz="1600" smtClean="0"/>
              <a:t>激發潛能、藉由親子互動增進親子間的關係；更讓青少年能培養正當的休閒娛樂，以創意為藍本，動手實做，親身體驗從彩繪中發現樂趣，不但深具啟發的意義，更是寓教於樂的色彩創意天堂。</a:t>
            </a:r>
            <a:endParaRPr lang="en-US" altLang="zh-TW" sz="1600" smtClean="0"/>
          </a:p>
        </p:txBody>
      </p:sp>
      <p:sp>
        <p:nvSpPr>
          <p:cNvPr id="12291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景點介紹</a:t>
            </a:r>
            <a:r>
              <a:rPr lang="en-US" altLang="zh-TW" smtClean="0"/>
              <a:t>-</a:t>
            </a:r>
            <a:r>
              <a:rPr lang="zh-TW" altLang="en-US" smtClean="0"/>
              <a:t>蜡藝彩繪館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55650" y="3965575"/>
            <a:ext cx="3630613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zh-TW" altLang="en-US" sz="1600" dirty="0">
                <a:latin typeface="+mj-ea"/>
                <a:ea typeface="+mj-ea"/>
              </a:rPr>
              <a:t>園區內分為五大區</a:t>
            </a:r>
            <a:endParaRPr lang="en-US" altLang="zh-TW" sz="1600" dirty="0">
              <a:latin typeface="+mj-ea"/>
              <a:ea typeface="+mj-ea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zh-TW" altLang="en-US" sz="1600" dirty="0">
                <a:latin typeface="+mj-ea"/>
                <a:ea typeface="+mj-ea"/>
              </a:rPr>
              <a:t>簡報區彩繪塗</a:t>
            </a:r>
            <a:endParaRPr lang="en-US" altLang="zh-TW" sz="1600" dirty="0">
              <a:latin typeface="+mj-ea"/>
              <a:ea typeface="+mj-ea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zh-TW" altLang="en-US" sz="1600" dirty="0">
                <a:latin typeface="+mj-ea"/>
                <a:ea typeface="+mj-ea"/>
              </a:rPr>
              <a:t>鴉區</a:t>
            </a:r>
            <a:endParaRPr lang="en-US" altLang="zh-TW" sz="1600" dirty="0">
              <a:latin typeface="+mj-ea"/>
              <a:ea typeface="+mj-ea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zh-TW" altLang="en-US" sz="1600" dirty="0">
                <a:latin typeface="+mj-ea"/>
                <a:ea typeface="+mj-ea"/>
              </a:rPr>
              <a:t>蜡筆</a:t>
            </a:r>
            <a:r>
              <a:rPr lang="en-US" altLang="zh-TW" sz="1600" dirty="0">
                <a:latin typeface="+mj-ea"/>
                <a:ea typeface="+mj-ea"/>
              </a:rPr>
              <a:t>/</a:t>
            </a:r>
            <a:r>
              <a:rPr lang="zh-TW" altLang="en-US" sz="1600" dirty="0">
                <a:latin typeface="+mj-ea"/>
                <a:ea typeface="+mj-ea"/>
              </a:rPr>
              <a:t>彩色筆</a:t>
            </a:r>
            <a:r>
              <a:rPr lang="en-US" altLang="zh-TW" sz="1600" dirty="0">
                <a:latin typeface="+mj-ea"/>
                <a:ea typeface="+mj-ea"/>
              </a:rPr>
              <a:t>DIY</a:t>
            </a:r>
            <a:r>
              <a:rPr lang="zh-TW" altLang="en-US" sz="1600" dirty="0">
                <a:latin typeface="+mj-ea"/>
                <a:ea typeface="+mj-ea"/>
              </a:rPr>
              <a:t>區</a:t>
            </a:r>
            <a:endParaRPr lang="en-US" altLang="zh-TW" sz="1600" dirty="0">
              <a:latin typeface="+mj-ea"/>
              <a:ea typeface="+mj-ea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zh-TW" altLang="en-US" sz="1600" dirty="0">
                <a:latin typeface="+mj-ea"/>
                <a:ea typeface="+mj-ea"/>
              </a:rPr>
              <a:t>人體彩繪區</a:t>
            </a:r>
            <a:endParaRPr lang="en-US" altLang="zh-TW" sz="1600" dirty="0">
              <a:latin typeface="+mj-ea"/>
              <a:ea typeface="+mj-ea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zh-TW" altLang="en-US" sz="1600" dirty="0">
                <a:latin typeface="+mj-ea"/>
                <a:ea typeface="+mj-ea"/>
              </a:rPr>
              <a:t>星光大道</a:t>
            </a:r>
            <a:endParaRPr lang="en-US" altLang="zh-TW" sz="1600" dirty="0">
              <a:latin typeface="+mj-ea"/>
              <a:ea typeface="+mj-ea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zh-TW" altLang="en-US" sz="1600" dirty="0">
                <a:latin typeface="+mj-ea"/>
                <a:ea typeface="+mj-ea"/>
              </a:rPr>
              <a:t>彩繪紀念品</a:t>
            </a:r>
            <a:endParaRPr lang="en-US" altLang="zh-TW" sz="1600" dirty="0">
              <a:latin typeface="+mj-ea"/>
              <a:ea typeface="+mj-ea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zh-TW" altLang="en-US" sz="1600" dirty="0">
                <a:latin typeface="+mj-ea"/>
                <a:ea typeface="+mj-ea"/>
              </a:rPr>
              <a:t>票價資訊：</a:t>
            </a:r>
            <a:r>
              <a:rPr lang="en-US" altLang="zh-TW" sz="1600" dirty="0">
                <a:latin typeface="+mj-ea"/>
                <a:ea typeface="+mj-ea"/>
              </a:rPr>
              <a:t>$200(</a:t>
            </a:r>
            <a:r>
              <a:rPr lang="zh-TW" altLang="en-US" sz="1600" dirty="0">
                <a:latin typeface="+mj-ea"/>
                <a:ea typeface="+mj-ea"/>
              </a:rPr>
              <a:t>可抵園內消費</a:t>
            </a:r>
            <a:r>
              <a:rPr lang="en-US" altLang="zh-TW" sz="1600" dirty="0">
                <a:latin typeface="+mj-ea"/>
                <a:ea typeface="+mj-ea"/>
              </a:rPr>
              <a:t>$100)</a:t>
            </a:r>
          </a:p>
          <a:p>
            <a:pPr eaLnBrk="1" hangingPunct="1">
              <a:defRPr/>
            </a:pPr>
            <a:endParaRPr lang="zh-TW" altLang="en-US" sz="1600" dirty="0">
              <a:latin typeface="+mj-ea"/>
              <a:ea typeface="+mj-ea"/>
            </a:endParaRPr>
          </a:p>
        </p:txBody>
      </p:sp>
      <p:pic>
        <p:nvPicPr>
          <p:cNvPr id="1229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714750"/>
            <a:ext cx="19113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5243513"/>
            <a:ext cx="191135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722688"/>
            <a:ext cx="187166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5253038"/>
            <a:ext cx="18605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00113" y="2060575"/>
            <a:ext cx="7407275" cy="277018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1600" dirty="0">
                <a:latin typeface="Cambria" pitchFamily="18" charset="0"/>
              </a:rPr>
              <a:t>奇麗灣已開發台灣文化綠色產品為主軸，並提供體驗、教育、參觀、交流、美食活動之場地</a:t>
            </a:r>
            <a:r>
              <a:rPr lang="zh-TW" altLang="en-US" sz="1600" dirty="0" smtClean="0">
                <a:latin typeface="Cambria" pitchFamily="18" charset="0"/>
              </a:rPr>
              <a:t>。</a:t>
            </a:r>
            <a:endParaRPr lang="en-US" altLang="zh-TW" sz="1600" dirty="0" smtClean="0"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1600" dirty="0" smtClean="0">
                <a:latin typeface="Cambria" pitchFamily="18" charset="0"/>
              </a:rPr>
              <a:t>觀光</a:t>
            </a:r>
            <a:r>
              <a:rPr lang="zh-TW" altLang="en-US" sz="1600" dirty="0">
                <a:latin typeface="Cambria" pitchFamily="18" charset="0"/>
              </a:rPr>
              <a:t>工廠於</a:t>
            </a:r>
            <a:r>
              <a:rPr lang="en-US" altLang="zh-TW" sz="1600" dirty="0">
                <a:latin typeface="Cambria" pitchFamily="18" charset="0"/>
              </a:rPr>
              <a:t>2016</a:t>
            </a:r>
            <a:r>
              <a:rPr lang="zh-TW" altLang="en-US" sz="1600" dirty="0">
                <a:latin typeface="Cambria" pitchFamily="18" charset="0"/>
              </a:rPr>
              <a:t>年</a:t>
            </a:r>
            <a:r>
              <a:rPr lang="en-US" altLang="zh-TW" sz="1600" dirty="0">
                <a:latin typeface="Cambria" pitchFamily="18" charset="0"/>
              </a:rPr>
              <a:t>2</a:t>
            </a:r>
            <a:r>
              <a:rPr lang="zh-TW" altLang="en-US" sz="1600" dirty="0">
                <a:latin typeface="Cambria" pitchFamily="18" charset="0"/>
              </a:rPr>
              <a:t>月正式營運，奇麗灣為全球首座綠建築珍珠奶茶工廠，外觀建築屋頂為葉片狀，呼應其生產的茶葉形狀及綠建築風格。</a:t>
            </a:r>
            <a:endParaRPr lang="en-US" altLang="zh-TW" sz="1600" dirty="0" smtClean="0"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1600" dirty="0">
                <a:latin typeface="Cambria" pitchFamily="18" charset="0"/>
              </a:rPr>
              <a:t>參觀</a:t>
            </a:r>
            <a:r>
              <a:rPr lang="zh-TW" altLang="en-US" sz="1600" dirty="0" smtClean="0">
                <a:latin typeface="Cambria" pitchFamily="18" charset="0"/>
              </a:rPr>
              <a:t>內容</a:t>
            </a:r>
            <a:endParaRPr lang="en-US" altLang="zh-TW" sz="1600" dirty="0" smtClean="0"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zh-TW" altLang="en-US" sz="1400" dirty="0" smtClean="0">
                <a:latin typeface="Cambria" pitchFamily="18" charset="0"/>
              </a:rPr>
              <a:t>美食觀光工廠</a:t>
            </a:r>
            <a:endParaRPr lang="en-US" altLang="zh-TW" sz="1400" dirty="0" smtClean="0"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zh-TW" altLang="en-US" sz="1400" dirty="0">
                <a:latin typeface="Cambria" pitchFamily="18" charset="0"/>
              </a:rPr>
              <a:t>珍奶</a:t>
            </a:r>
            <a:r>
              <a:rPr lang="zh-TW" altLang="en-US" sz="1400" dirty="0" smtClean="0">
                <a:latin typeface="Cambria" pitchFamily="18" charset="0"/>
              </a:rPr>
              <a:t>文化館</a:t>
            </a:r>
            <a:endParaRPr lang="en-US" altLang="zh-TW" sz="1400" dirty="0" smtClean="0"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zh-TW" altLang="en-US" sz="1400" dirty="0">
                <a:latin typeface="Cambria" pitchFamily="18" charset="0"/>
              </a:rPr>
              <a:t>低碳綠</a:t>
            </a:r>
            <a:r>
              <a:rPr lang="zh-TW" altLang="en-US" sz="1400" dirty="0" smtClean="0">
                <a:latin typeface="Cambria" pitchFamily="18" charset="0"/>
              </a:rPr>
              <a:t>建築</a:t>
            </a:r>
            <a:endParaRPr lang="en-US" altLang="zh-TW" sz="1400" dirty="0" smtClean="0"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zh-TW" altLang="en-US" sz="1400" dirty="0">
                <a:latin typeface="Cambria" pitchFamily="18" charset="0"/>
              </a:rPr>
              <a:t>創新創業</a:t>
            </a:r>
            <a:r>
              <a:rPr lang="zh-TW" altLang="en-US" sz="1400" dirty="0" smtClean="0">
                <a:latin typeface="Cambria" pitchFamily="18" charset="0"/>
              </a:rPr>
              <a:t>中心</a:t>
            </a:r>
            <a:endParaRPr lang="en-US" altLang="zh-TW" sz="1400" dirty="0" smtClean="0"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1600" dirty="0" smtClean="0">
                <a:latin typeface="Cambria" pitchFamily="18" charset="0"/>
              </a:rPr>
              <a:t>燈泡珍奶</a:t>
            </a:r>
            <a:r>
              <a:rPr lang="en-US" altLang="zh-TW" sz="1600" dirty="0" smtClean="0"/>
              <a:t>$88/</a:t>
            </a:r>
            <a:r>
              <a:rPr lang="zh-TW" altLang="en-US" sz="1600" dirty="0" smtClean="0"/>
              <a:t>杯</a:t>
            </a:r>
            <a:endParaRPr lang="en-US" altLang="zh-TW" sz="1600" dirty="0" smtClean="0">
              <a:latin typeface="Cambria" pitchFamily="18" charset="0"/>
            </a:endParaRPr>
          </a:p>
        </p:txBody>
      </p:sp>
      <p:sp>
        <p:nvSpPr>
          <p:cNvPr id="13315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景點介紹</a:t>
            </a:r>
            <a:r>
              <a:rPr lang="en-US" altLang="zh-TW" smtClean="0"/>
              <a:t>-</a:t>
            </a:r>
            <a:r>
              <a:rPr lang="zh-TW" altLang="en-US" smtClean="0"/>
              <a:t>奇麗灣珍奶文化館</a:t>
            </a:r>
          </a:p>
        </p:txBody>
      </p:sp>
      <p:pic>
        <p:nvPicPr>
          <p:cNvPr id="1331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78388"/>
            <a:ext cx="30956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879975"/>
            <a:ext cx="23241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878388"/>
            <a:ext cx="2197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1"/>
          <p:cNvSpPr>
            <a:spLocks noGrp="1"/>
          </p:cNvSpPr>
          <p:nvPr>
            <p:ph idx="1"/>
          </p:nvPr>
        </p:nvSpPr>
        <p:spPr>
          <a:xfrm>
            <a:off x="900113" y="2276475"/>
            <a:ext cx="7407275" cy="34512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/>
              <a:t>蘇澳冷泉</a:t>
            </a:r>
            <a:endParaRPr lang="en-US" altLang="zh-TW" sz="160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600" smtClean="0"/>
              <a:t>稀世鎮寶，為東南亞獨一無二之低溫碳酸礦泉冷泉，且泉溫經年保持約</a:t>
            </a:r>
            <a:r>
              <a:rPr lang="en-US" altLang="zh-TW" sz="1600" smtClean="0"/>
              <a:t>22</a:t>
            </a:r>
            <a:r>
              <a:rPr lang="zh-TW" altLang="en-US" sz="1600" smtClean="0"/>
              <a:t>度，水色清澈。 </a:t>
            </a:r>
            <a:endParaRPr lang="en-US" altLang="zh-TW" sz="16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/>
              <a:t>蘇澳冷泉公園</a:t>
            </a:r>
            <a:endParaRPr lang="en-US" altLang="zh-TW" sz="160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600" smtClean="0"/>
              <a:t>蘇澳鎮公所將其規劃為觀光風景區，闢有古樸典雅之家庭浴池、大眾浴池，供遊客親臨其境、親身體驗。 </a:t>
            </a:r>
            <a:endParaRPr lang="en-US" altLang="zh-TW" sz="16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/>
              <a:t>票價資訊：</a:t>
            </a:r>
            <a:endParaRPr lang="en-US" altLang="zh-TW" sz="160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600" smtClean="0"/>
              <a:t>1.</a:t>
            </a:r>
            <a:r>
              <a:rPr lang="zh-TW" altLang="en-US" sz="1600" smtClean="0"/>
              <a:t>全票</a:t>
            </a:r>
            <a:r>
              <a:rPr lang="en-US" altLang="zh-TW" sz="1600" smtClean="0"/>
              <a:t>$70</a:t>
            </a:r>
            <a:r>
              <a:rPr lang="zh-TW" altLang="en-US" sz="1600" smtClean="0"/>
              <a:t>，適用一般民眾</a:t>
            </a:r>
            <a:br>
              <a:rPr lang="zh-TW" altLang="en-US" sz="1600" smtClean="0"/>
            </a:br>
            <a:r>
              <a:rPr lang="en-US" altLang="zh-TW" sz="1600" smtClean="0"/>
              <a:t>2.</a:t>
            </a:r>
            <a:r>
              <a:rPr lang="zh-TW" altLang="en-US" sz="1600" smtClean="0"/>
              <a:t>半票</a:t>
            </a:r>
            <a:r>
              <a:rPr lang="en-US" altLang="zh-TW" sz="1600" smtClean="0"/>
              <a:t>$40</a:t>
            </a:r>
            <a:r>
              <a:rPr lang="zh-TW" altLang="en-US" sz="1600" smtClean="0"/>
              <a:t>，適用</a:t>
            </a:r>
            <a:r>
              <a:rPr lang="en-US" altLang="zh-TW" sz="1600" smtClean="0"/>
              <a:t>130</a:t>
            </a:r>
            <a:r>
              <a:rPr lang="zh-TW" altLang="en-US" sz="1600" smtClean="0"/>
              <a:t>公分以下、</a:t>
            </a:r>
            <a:r>
              <a:rPr lang="en-US" altLang="zh-TW" sz="1600" smtClean="0"/>
              <a:t>65</a:t>
            </a:r>
            <a:r>
              <a:rPr lang="zh-TW" altLang="en-US" sz="1600" smtClean="0"/>
              <a:t>歲以上老人及身心障礙者。</a:t>
            </a:r>
            <a:br>
              <a:rPr lang="zh-TW" altLang="en-US" sz="1600" smtClean="0"/>
            </a:br>
            <a:endParaRPr lang="en-US" altLang="zh-TW" sz="160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1600" smtClean="0"/>
          </a:p>
        </p:txBody>
      </p:sp>
      <p:sp>
        <p:nvSpPr>
          <p:cNvPr id="14339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景點介紹</a:t>
            </a:r>
            <a:r>
              <a:rPr lang="en-US" altLang="zh-TW" smtClean="0"/>
              <a:t>-</a:t>
            </a:r>
            <a:r>
              <a:rPr lang="zh-TW" altLang="en-US" smtClean="0"/>
              <a:t>蘇澳冷泉公園</a:t>
            </a:r>
          </a:p>
        </p:txBody>
      </p:sp>
      <p:pic>
        <p:nvPicPr>
          <p:cNvPr id="14340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229225"/>
            <a:ext cx="2179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5229225"/>
            <a:ext cx="19288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4149725"/>
            <a:ext cx="18954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249863"/>
            <a:ext cx="1908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1"/>
          <p:cNvSpPr>
            <a:spLocks noGrp="1"/>
          </p:cNvSpPr>
          <p:nvPr>
            <p:ph idx="1"/>
          </p:nvPr>
        </p:nvSpPr>
        <p:spPr>
          <a:xfrm>
            <a:off x="900113" y="2781300"/>
            <a:ext cx="7407275" cy="11128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/>
              <a:t>於</a:t>
            </a:r>
            <a:r>
              <a:rPr lang="en-US" altLang="zh-TW" sz="1600" smtClean="0"/>
              <a:t>1998</a:t>
            </a:r>
            <a:r>
              <a:rPr lang="zh-TW" altLang="en-US" sz="1600" smtClean="0"/>
              <a:t>年</a:t>
            </a:r>
            <a:r>
              <a:rPr lang="en-US" altLang="zh-TW" sz="1600" smtClean="0"/>
              <a:t>6</a:t>
            </a:r>
            <a:r>
              <a:rPr lang="zh-TW" altLang="en-US" sz="1600" smtClean="0"/>
              <a:t>月落成通車，是一座</a:t>
            </a:r>
            <a:r>
              <a:rPr lang="zh-TW" altLang="en-US" sz="1600" u="sng" smtClean="0">
                <a:solidFill>
                  <a:srgbClr val="FF0000"/>
                </a:solidFill>
              </a:rPr>
              <a:t>跨越蘇澳港與南方澳漁港</a:t>
            </a:r>
            <a:r>
              <a:rPr lang="zh-TW" altLang="en-US" sz="1600" smtClean="0"/>
              <a:t>的大橋，其造型特殊，一座單拱船形弔橋，橋柱上選用了海洋意象的魚蝦蟹造型設計，還有觀景平台讓遊客來觀賞漁港的漁船進出，並將蘇澳的古地圖銅鑄成模型記載這個古老漁港。 </a:t>
            </a:r>
            <a:endParaRPr lang="zh-TW" altLang="en-US" sz="1600" b="1" smtClean="0"/>
          </a:p>
        </p:txBody>
      </p:sp>
      <p:sp>
        <p:nvSpPr>
          <p:cNvPr id="16387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景點介紹</a:t>
            </a:r>
            <a:r>
              <a:rPr lang="en-US" altLang="zh-TW" smtClean="0"/>
              <a:t>-</a:t>
            </a:r>
            <a:r>
              <a:rPr lang="zh-TW" altLang="en-US" smtClean="0"/>
              <a:t>南方澳大橋</a:t>
            </a:r>
          </a:p>
        </p:txBody>
      </p:sp>
      <p:pic>
        <p:nvPicPr>
          <p:cNvPr id="1638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600575"/>
            <a:ext cx="1825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597400"/>
            <a:ext cx="1825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文字方塊 5"/>
          <p:cNvSpPr txBox="1">
            <a:spLocks noChangeArrowheads="1"/>
          </p:cNvSpPr>
          <p:nvPr/>
        </p:nvSpPr>
        <p:spPr bwMode="auto">
          <a:xfrm>
            <a:off x="442913" y="5965825"/>
            <a:ext cx="3649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1200">
                <a:ea typeface="標楷體" panose="03000509000000000000" pitchFamily="65" charset="-120"/>
              </a:rPr>
              <a:t>這座南方澳大橋建築結構別具風格，是全國獨一無二的單鋼拱橋，可鳥瞰南方澳全景並帶來觀光漁業的發展。</a:t>
            </a:r>
          </a:p>
        </p:txBody>
      </p:sp>
      <p:pic>
        <p:nvPicPr>
          <p:cNvPr id="16391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619625"/>
            <a:ext cx="18970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字方塊 7"/>
          <p:cNvSpPr txBox="1">
            <a:spLocks noChangeArrowheads="1"/>
          </p:cNvSpPr>
          <p:nvPr/>
        </p:nvSpPr>
        <p:spPr bwMode="auto">
          <a:xfrm>
            <a:off x="4421188" y="5967413"/>
            <a:ext cx="190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1200">
                <a:ea typeface="標楷體" panose="03000509000000000000" pitchFamily="65" charset="-120"/>
              </a:rPr>
              <a:t>從橋上可鳥瞰南方澳漁港</a:t>
            </a:r>
          </a:p>
        </p:txBody>
      </p:sp>
      <p:pic>
        <p:nvPicPr>
          <p:cNvPr id="16393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619625"/>
            <a:ext cx="1906587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文字方塊 9"/>
          <p:cNvSpPr txBox="1">
            <a:spLocks noChangeArrowheads="1"/>
          </p:cNvSpPr>
          <p:nvPr/>
        </p:nvSpPr>
        <p:spPr bwMode="auto">
          <a:xfrm>
            <a:off x="6732588" y="6002338"/>
            <a:ext cx="1906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1200">
                <a:ea typeface="標楷體" panose="03000509000000000000" pitchFamily="65" charset="-120"/>
              </a:rPr>
              <a:t>南方澳大橋夜晚的景色更顯突出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11858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>
                <a:latin typeface="Cambria" panose="02040503050406030204" pitchFamily="18" charset="0"/>
              </a:rPr>
              <a:t>梅花湖為一天然蓄水池，湖面約</a:t>
            </a:r>
            <a:r>
              <a:rPr lang="en-US" altLang="zh-TW" sz="1600" smtClean="0">
                <a:latin typeface="Cambria" panose="02040503050406030204" pitchFamily="18" charset="0"/>
              </a:rPr>
              <a:t>20</a:t>
            </a:r>
            <a:r>
              <a:rPr lang="zh-TW" altLang="en-US" sz="1600" smtClean="0">
                <a:latin typeface="Cambria" panose="02040503050406030204" pitchFamily="18" charset="0"/>
              </a:rPr>
              <a:t>公頃，三面環山，湖形狀似一朵五瓣花故取名為梅花湖。</a:t>
            </a:r>
            <a:endParaRPr lang="en-US" altLang="zh-TW" sz="1600" smtClean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>
                <a:latin typeface="Cambria" panose="02040503050406030204" pitchFamily="18" charset="0"/>
              </a:rPr>
              <a:t>湖域占地甚廣，設有環湖道路，全長約</a:t>
            </a:r>
            <a:r>
              <a:rPr lang="en-US" altLang="zh-TW" sz="1600" smtClean="0">
                <a:latin typeface="Cambria" panose="02040503050406030204" pitchFamily="18" charset="0"/>
              </a:rPr>
              <a:t>4</a:t>
            </a:r>
            <a:r>
              <a:rPr lang="zh-TW" altLang="en-US" sz="1600" smtClean="0">
                <a:latin typeface="Cambria" panose="02040503050406030204" pitchFamily="18" charset="0"/>
              </a:rPr>
              <a:t>公里，可供遊客騎乘自行車，春季花開遍野。</a:t>
            </a:r>
            <a:endParaRPr lang="en-US" altLang="zh-TW" sz="1600" smtClean="0">
              <a:latin typeface="Cambria" panose="02040503050406030204" pitchFamily="18" charset="0"/>
            </a:endParaRPr>
          </a:p>
        </p:txBody>
      </p:sp>
      <p:sp>
        <p:nvSpPr>
          <p:cNvPr id="17411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景點介紹</a:t>
            </a:r>
            <a:r>
              <a:rPr lang="en-US" altLang="zh-TW" smtClean="0"/>
              <a:t>-</a:t>
            </a:r>
            <a:r>
              <a:rPr lang="zh-TW" altLang="en-US" smtClean="0"/>
              <a:t>梅花湖</a:t>
            </a:r>
          </a:p>
        </p:txBody>
      </p:sp>
      <p:sp>
        <p:nvSpPr>
          <p:cNvPr id="17412" name="文字方塊 3"/>
          <p:cNvSpPr txBox="1">
            <a:spLocks noChangeArrowheads="1"/>
          </p:cNvSpPr>
          <p:nvPr/>
        </p:nvSpPr>
        <p:spPr bwMode="auto">
          <a:xfrm>
            <a:off x="1042988" y="4394200"/>
            <a:ext cx="3816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Symbol" panose="05050102010706020507" pitchFamily="18" charset="2"/>
              <a:buChar char=""/>
            </a:pPr>
            <a:r>
              <a:rPr kumimoji="0" lang="zh-TW" altLang="en-US" sz="1600">
                <a:latin typeface="Cambria" panose="02040503050406030204" pitchFamily="18" charset="0"/>
                <a:ea typeface="標楷體" panose="03000509000000000000" pitchFamily="65" charset="-120"/>
              </a:rPr>
              <a:t>航程</a:t>
            </a:r>
            <a:r>
              <a:rPr kumimoji="0" lang="en-US" altLang="zh-TW" sz="1600">
                <a:latin typeface="Cambria" panose="02040503050406030204" pitchFamily="18" charset="0"/>
                <a:ea typeface="標楷體" panose="03000509000000000000" pitchFamily="65" charset="-120"/>
              </a:rPr>
              <a:t>:</a:t>
            </a:r>
            <a:r>
              <a:rPr kumimoji="0" lang="zh-TW" altLang="en-US" sz="1600">
                <a:latin typeface="Cambria" panose="02040503050406030204" pitchFamily="18" charset="0"/>
                <a:ea typeface="標楷體" panose="03000509000000000000" pitchFamily="65" charset="-120"/>
              </a:rPr>
              <a:t>湖一圈約</a:t>
            </a:r>
            <a:r>
              <a:rPr kumimoji="0" lang="en-US" altLang="zh-TW" sz="1600">
                <a:latin typeface="Cambria" panose="02040503050406030204" pitchFamily="18" charset="0"/>
                <a:ea typeface="標楷體" panose="03000509000000000000" pitchFamily="65" charset="-120"/>
              </a:rPr>
              <a:t>2.5</a:t>
            </a:r>
            <a:r>
              <a:rPr kumimoji="0" lang="zh-TW" altLang="en-US" sz="1600">
                <a:latin typeface="Cambria" panose="02040503050406030204" pitchFamily="18" charset="0"/>
                <a:ea typeface="標楷體" panose="03000509000000000000" pitchFamily="65" charset="-120"/>
              </a:rPr>
              <a:t>公里</a:t>
            </a:r>
            <a:endParaRPr kumimoji="0" lang="en-US" altLang="zh-TW" sz="1600">
              <a:latin typeface="Cambria" panose="02040503050406030204" pitchFamily="18" charset="0"/>
              <a:ea typeface="標楷體" panose="03000509000000000000" pitchFamily="65" charset="-120"/>
            </a:endParaRPr>
          </a:p>
          <a:p>
            <a:pPr eaLnBrk="1" hangingPunct="1">
              <a:buFont typeface="Symbol" panose="05050102010706020507" pitchFamily="18" charset="2"/>
              <a:buChar char=""/>
            </a:pPr>
            <a:r>
              <a:rPr kumimoji="0" lang="zh-TW" altLang="en-US" sz="1600">
                <a:latin typeface="Cambria" panose="02040503050406030204" pitchFamily="18" charset="0"/>
                <a:ea typeface="標楷體" panose="03000509000000000000" pitchFamily="65" charset="-120"/>
              </a:rPr>
              <a:t>航行時間：環湖一圈約</a:t>
            </a:r>
            <a:r>
              <a:rPr kumimoji="0" lang="en-US" altLang="zh-TW" sz="1600">
                <a:latin typeface="Cambria" panose="02040503050406030204" pitchFamily="18" charset="0"/>
                <a:ea typeface="標楷體" panose="03000509000000000000" pitchFamily="65" charset="-120"/>
              </a:rPr>
              <a:t>15</a:t>
            </a:r>
            <a:r>
              <a:rPr kumimoji="0" lang="zh-TW" altLang="en-US" sz="1600">
                <a:latin typeface="Cambria" panose="02040503050406030204" pitchFamily="18" charset="0"/>
                <a:ea typeface="標楷體" panose="03000509000000000000" pitchFamily="65" charset="-120"/>
              </a:rPr>
              <a:t>分鐘。</a:t>
            </a:r>
          </a:p>
          <a:p>
            <a:pPr eaLnBrk="1" hangingPunct="1">
              <a:buFont typeface="Symbol" panose="05050102010706020507" pitchFamily="18" charset="2"/>
              <a:buChar char=""/>
            </a:pPr>
            <a:r>
              <a:rPr kumimoji="0" lang="zh-TW" altLang="en-US" sz="1600">
                <a:latin typeface="Cambria" panose="02040503050406030204" pitchFamily="18" charset="0"/>
                <a:ea typeface="標楷體" panose="03000509000000000000" pitchFamily="65" charset="-120"/>
              </a:rPr>
              <a:t>票　　價：全票</a:t>
            </a:r>
            <a:r>
              <a:rPr kumimoji="0" lang="en-US" altLang="zh-TW" sz="1600">
                <a:latin typeface="Cambria" panose="02040503050406030204" pitchFamily="18" charset="0"/>
                <a:ea typeface="標楷體" panose="03000509000000000000" pitchFamily="65" charset="-120"/>
              </a:rPr>
              <a:t>75</a:t>
            </a:r>
            <a:r>
              <a:rPr kumimoji="0" lang="zh-TW" altLang="en-US" sz="1600">
                <a:latin typeface="Cambria" panose="02040503050406030204" pitchFamily="18" charset="0"/>
                <a:ea typeface="標楷體" panose="03000509000000000000" pitchFamily="65" charset="-120"/>
              </a:rPr>
              <a:t>元，半票</a:t>
            </a:r>
            <a:r>
              <a:rPr kumimoji="0" lang="en-US" altLang="zh-TW" sz="1600">
                <a:latin typeface="Cambria" panose="02040503050406030204" pitchFamily="18" charset="0"/>
                <a:ea typeface="標楷體" panose="03000509000000000000" pitchFamily="65" charset="-120"/>
              </a:rPr>
              <a:t>35</a:t>
            </a:r>
            <a:r>
              <a:rPr kumimoji="0" lang="zh-TW" altLang="en-US" sz="1600">
                <a:latin typeface="Cambria" panose="02040503050406030204" pitchFamily="18" charset="0"/>
                <a:ea typeface="標楷體" panose="03000509000000000000" pitchFamily="65" charset="-120"/>
              </a:rPr>
              <a:t>元。</a:t>
            </a:r>
            <a:endParaRPr kumimoji="0" lang="en-US" altLang="zh-TW" sz="1600">
              <a:ea typeface="標楷體" panose="03000509000000000000" pitchFamily="65" charset="-120"/>
            </a:endParaRPr>
          </a:p>
          <a:p>
            <a:pPr eaLnBrk="1" hangingPunct="1">
              <a:buFont typeface="Symbol" panose="05050102010706020507" pitchFamily="18" charset="2"/>
              <a:buChar char=""/>
            </a:pPr>
            <a:r>
              <a:rPr kumimoji="0" lang="zh-TW" altLang="en-US" sz="1600">
                <a:latin typeface="Cambria" panose="02040503050406030204" pitchFamily="18" charset="0"/>
                <a:ea typeface="標楷體" panose="03000509000000000000" pitchFamily="65" charset="-120"/>
              </a:rPr>
              <a:t>單人腳踏車</a:t>
            </a:r>
            <a:r>
              <a:rPr kumimoji="0" lang="en-US" altLang="zh-TW" sz="1600">
                <a:latin typeface="Cambria" panose="02040503050406030204" pitchFamily="18" charset="0"/>
                <a:ea typeface="標楷體" panose="03000509000000000000" pitchFamily="65" charset="-120"/>
              </a:rPr>
              <a:t>:$100</a:t>
            </a:r>
          </a:p>
          <a:p>
            <a:pPr eaLnBrk="1" hangingPunct="1">
              <a:buFont typeface="Symbol" panose="05050102010706020507" pitchFamily="18" charset="2"/>
              <a:buChar char=""/>
            </a:pPr>
            <a:r>
              <a:rPr kumimoji="0" lang="zh-TW" altLang="en-US" sz="1600">
                <a:latin typeface="Cambria" panose="02040503050406030204" pitchFamily="18" charset="0"/>
                <a:ea typeface="標楷體" panose="03000509000000000000" pitchFamily="65" charset="-120"/>
              </a:rPr>
              <a:t>協力車</a:t>
            </a:r>
            <a:r>
              <a:rPr kumimoji="0" lang="en-US" altLang="zh-TW" sz="1600">
                <a:latin typeface="Cambria" panose="02040503050406030204" pitchFamily="18" charset="0"/>
                <a:ea typeface="標楷體" panose="03000509000000000000" pitchFamily="65" charset="-120"/>
              </a:rPr>
              <a:t>:$150</a:t>
            </a:r>
            <a:endParaRPr kumimoji="0" lang="zh-TW" altLang="en-US" sz="1600">
              <a:latin typeface="Cambria" panose="02040503050406030204" pitchFamily="18" charset="0"/>
              <a:ea typeface="標楷體" panose="03000509000000000000" pitchFamily="65" charset="-120"/>
            </a:endParaRPr>
          </a:p>
        </p:txBody>
      </p:sp>
      <p:pic>
        <p:nvPicPr>
          <p:cNvPr id="17413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867150"/>
            <a:ext cx="17494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3857625"/>
            <a:ext cx="16224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5180013"/>
            <a:ext cx="1751013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圖片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5170488"/>
            <a:ext cx="16224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內容版面配置區 1"/>
          <p:cNvSpPr>
            <a:spLocks noGrp="1"/>
          </p:cNvSpPr>
          <p:nvPr>
            <p:ph idx="1"/>
          </p:nvPr>
        </p:nvSpPr>
        <p:spPr>
          <a:xfrm>
            <a:off x="827088" y="1773238"/>
            <a:ext cx="7632700" cy="34496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>
                <a:latin typeface="Cambria" panose="02040503050406030204" pitchFamily="18" charset="0"/>
              </a:rPr>
              <a:t>玉兔文具成立於</a:t>
            </a:r>
            <a:r>
              <a:rPr lang="en-US" altLang="zh-TW" sz="1600" smtClean="0">
                <a:latin typeface="Cambria" panose="02040503050406030204" pitchFamily="18" charset="0"/>
              </a:rPr>
              <a:t>1948</a:t>
            </a:r>
            <a:r>
              <a:rPr lang="zh-TW" altLang="en-US" sz="1600" smtClean="0">
                <a:latin typeface="Cambria" panose="02040503050406030204" pitchFamily="18" charset="0"/>
              </a:rPr>
              <a:t>年，生產台灣第一支原子筆的老工廠，陪伴許多人成長的文具老品牌，始終堅持在台灣製造，以高品質及提供量身訂做，客製化精緻產品的優勢服務，從傳統製造業，轉型為兼具創意與懷舊文化的觀光工廠。</a:t>
            </a:r>
            <a:endParaRPr lang="en-US" altLang="zh-TW" sz="1600" smtClean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>
                <a:latin typeface="Cambria" panose="02040503050406030204" pitchFamily="18" charset="0"/>
              </a:rPr>
              <a:t>參觀內容</a:t>
            </a:r>
            <a:endParaRPr lang="en-US" altLang="zh-TW" sz="1600" smtClean="0">
              <a:latin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Cambria" panose="02040503050406030204" pitchFamily="18" charset="0"/>
              </a:rPr>
              <a:t>鉛筆製程與相關文物導覽</a:t>
            </a:r>
            <a:endParaRPr lang="en-US" altLang="zh-TW" sz="1400" smtClean="0">
              <a:latin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Cambria" panose="02040503050406030204" pitchFamily="18" charset="0"/>
              </a:rPr>
              <a:t>影片欣賞</a:t>
            </a:r>
            <a:endParaRPr lang="en-US" altLang="zh-TW" sz="1400" smtClean="0">
              <a:latin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400" smtClean="0">
                <a:latin typeface="Cambria" panose="02040503050406030204" pitchFamily="18" charset="0"/>
              </a:rPr>
              <a:t>DIY</a:t>
            </a:r>
            <a:r>
              <a:rPr lang="zh-TW" altLang="en-US" sz="1400" smtClean="0">
                <a:latin typeface="Cambria" panose="02040503050406030204" pitchFamily="18" charset="0"/>
              </a:rPr>
              <a:t>課程體驗活動</a:t>
            </a:r>
            <a:endParaRPr lang="en-US" altLang="zh-TW" sz="1400" smtClean="0">
              <a:latin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Cambria" panose="02040503050406030204" pitchFamily="18" charset="0"/>
              </a:rPr>
              <a:t>趣味競賽活動</a:t>
            </a:r>
            <a:endParaRPr lang="en-US" altLang="zh-TW" sz="1400" smtClean="0">
              <a:latin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400" smtClean="0">
                <a:latin typeface="Cambria" panose="02040503050406030204" pitchFamily="18" charset="0"/>
              </a:rPr>
              <a:t>趣味藝術課程體驗活動。</a:t>
            </a:r>
            <a:endParaRPr lang="en-US" altLang="zh-TW" sz="1400" smtClean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>
                <a:latin typeface="Cambria" panose="02040503050406030204" pitchFamily="18" charset="0"/>
              </a:rPr>
              <a:t>活動費：</a:t>
            </a:r>
            <a:r>
              <a:rPr lang="en-US" altLang="zh-TW" sz="1600" smtClean="0">
                <a:latin typeface="Cambria" panose="02040503050406030204" pitchFamily="18" charset="0"/>
              </a:rPr>
              <a:t>150 </a:t>
            </a:r>
            <a:r>
              <a:rPr lang="zh-TW" altLang="en-US" sz="1600" smtClean="0">
                <a:latin typeface="Cambria" panose="02040503050406030204" pitchFamily="18" charset="0"/>
              </a:rPr>
              <a:t>元 </a:t>
            </a:r>
            <a:r>
              <a:rPr lang="en-US" altLang="zh-TW" sz="1600" smtClean="0">
                <a:latin typeface="Cambria" panose="02040503050406030204" pitchFamily="18" charset="0"/>
              </a:rPr>
              <a:t>/ </a:t>
            </a:r>
            <a:r>
              <a:rPr lang="zh-TW" altLang="en-US" sz="1600" smtClean="0">
                <a:latin typeface="Cambria" panose="02040503050406030204" pitchFamily="18" charset="0"/>
              </a:rPr>
              <a:t>人 </a:t>
            </a:r>
            <a:r>
              <a:rPr lang="en-US" altLang="zh-TW" sz="1600" smtClean="0">
                <a:latin typeface="Cambria" panose="02040503050406030204" pitchFamily="18" charset="0"/>
              </a:rPr>
              <a:t>( </a:t>
            </a:r>
            <a:r>
              <a:rPr lang="zh-TW" altLang="en-US" sz="1600" smtClean="0">
                <a:latin typeface="Cambria" panose="02040503050406030204" pitchFamily="18" charset="0"/>
              </a:rPr>
              <a:t>包含 </a:t>
            </a:r>
            <a:r>
              <a:rPr lang="en-US" altLang="zh-TW" sz="1600" smtClean="0">
                <a:latin typeface="Cambria" panose="02040503050406030204" pitchFamily="18" charset="0"/>
              </a:rPr>
              <a:t>DIY </a:t>
            </a:r>
            <a:r>
              <a:rPr lang="zh-TW" altLang="en-US" sz="1600" smtClean="0">
                <a:latin typeface="Cambria" panose="02040503050406030204" pitchFamily="18" charset="0"/>
              </a:rPr>
              <a:t>材料費 </a:t>
            </a:r>
            <a:r>
              <a:rPr lang="en-US" altLang="zh-TW" sz="1600" smtClean="0">
                <a:latin typeface="Cambria" panose="02040503050406030204" pitchFamily="18" charset="0"/>
              </a:rPr>
              <a:t>50 </a:t>
            </a:r>
            <a:r>
              <a:rPr lang="zh-TW" altLang="en-US" sz="1600" smtClean="0">
                <a:latin typeface="Cambria" panose="02040503050406030204" pitchFamily="18" charset="0"/>
              </a:rPr>
              <a:t>元 </a:t>
            </a:r>
            <a:r>
              <a:rPr lang="en-US" altLang="zh-TW" sz="1600" smtClean="0">
                <a:latin typeface="Cambria" panose="02040503050406030204" pitchFamily="18" charset="0"/>
              </a:rPr>
              <a:t>) / </a:t>
            </a:r>
            <a:r>
              <a:rPr lang="zh-TW" altLang="en-US" sz="1600" smtClean="0">
                <a:latin typeface="Cambria" panose="02040503050406030204" pitchFamily="18" charset="0"/>
              </a:rPr>
              <a:t>同行者中有</a:t>
            </a:r>
            <a:r>
              <a:rPr lang="en-US" altLang="zh-TW" sz="1600" smtClean="0">
                <a:latin typeface="Cambria" panose="02040503050406030204" pitchFamily="18" charset="0"/>
              </a:rPr>
              <a:t>3</a:t>
            </a:r>
            <a:r>
              <a:rPr lang="zh-TW" altLang="en-US" sz="1600" smtClean="0">
                <a:latin typeface="Cambria" panose="02040503050406030204" pitchFamily="18" charset="0"/>
              </a:rPr>
              <a:t>歲</a:t>
            </a:r>
            <a:r>
              <a:rPr lang="en-US" altLang="zh-TW" sz="1600" smtClean="0">
                <a:latin typeface="Cambria" panose="02040503050406030204" pitchFamily="18" charset="0"/>
              </a:rPr>
              <a:t>(</a:t>
            </a:r>
            <a:r>
              <a:rPr lang="zh-TW" altLang="en-US" sz="1600" smtClean="0">
                <a:latin typeface="Cambria" panose="02040503050406030204" pitchFamily="18" charset="0"/>
              </a:rPr>
              <a:t>含</a:t>
            </a:r>
            <a:r>
              <a:rPr lang="en-US" altLang="zh-TW" sz="1600" smtClean="0">
                <a:latin typeface="Cambria" panose="02040503050406030204" pitchFamily="18" charset="0"/>
              </a:rPr>
              <a:t>)</a:t>
            </a:r>
            <a:r>
              <a:rPr lang="zh-TW" altLang="en-US" sz="1600" smtClean="0">
                <a:latin typeface="Cambria" panose="02040503050406030204" pitchFamily="18" charset="0"/>
              </a:rPr>
              <a:t>以下 或 </a:t>
            </a:r>
            <a:r>
              <a:rPr lang="en-US" altLang="zh-TW" sz="1600" smtClean="0">
                <a:latin typeface="Cambria" panose="02040503050406030204" pitchFamily="18" charset="0"/>
              </a:rPr>
              <a:t>75</a:t>
            </a:r>
            <a:r>
              <a:rPr lang="zh-TW" altLang="en-US" sz="1600" smtClean="0">
                <a:latin typeface="Cambria" panose="02040503050406030204" pitchFamily="18" charset="0"/>
              </a:rPr>
              <a:t>歲</a:t>
            </a:r>
            <a:r>
              <a:rPr lang="en-US" altLang="zh-TW" sz="1600" smtClean="0">
                <a:latin typeface="Cambria" panose="02040503050406030204" pitchFamily="18" charset="0"/>
              </a:rPr>
              <a:t>(</a:t>
            </a:r>
            <a:r>
              <a:rPr lang="zh-TW" altLang="en-US" sz="1600" smtClean="0">
                <a:latin typeface="Cambria" panose="02040503050406030204" pitchFamily="18" charset="0"/>
              </a:rPr>
              <a:t>含</a:t>
            </a:r>
            <a:r>
              <a:rPr lang="en-US" altLang="zh-TW" sz="1600" smtClean="0">
                <a:latin typeface="Cambria" panose="02040503050406030204" pitchFamily="18" charset="0"/>
              </a:rPr>
              <a:t>)</a:t>
            </a:r>
            <a:r>
              <a:rPr lang="zh-TW" altLang="en-US" sz="1600" smtClean="0">
                <a:latin typeface="Cambria" panose="02040503050406030204" pitchFamily="18" charset="0"/>
              </a:rPr>
              <a:t>以上不收費</a:t>
            </a:r>
          </a:p>
        </p:txBody>
      </p:sp>
      <p:sp>
        <p:nvSpPr>
          <p:cNvPr id="18435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景點介紹</a:t>
            </a:r>
            <a:r>
              <a:rPr lang="en-US" altLang="zh-TW" smtClean="0"/>
              <a:t>-</a:t>
            </a:r>
            <a:r>
              <a:rPr lang="zh-TW" altLang="en-US" smtClean="0"/>
              <a:t>玉兔鉛筆學校</a:t>
            </a:r>
          </a:p>
        </p:txBody>
      </p:sp>
      <p:pic>
        <p:nvPicPr>
          <p:cNvPr id="1843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5053013"/>
            <a:ext cx="229711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5053013"/>
            <a:ext cx="15875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45075"/>
            <a:ext cx="15367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5067300"/>
            <a:ext cx="22987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5067300"/>
            <a:ext cx="1587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53013"/>
            <a:ext cx="15811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1"/>
          <p:cNvSpPr>
            <a:spLocks noGrp="1"/>
          </p:cNvSpPr>
          <p:nvPr>
            <p:ph idx="1"/>
          </p:nvPr>
        </p:nvSpPr>
        <p:spPr>
          <a:xfrm>
            <a:off x="900113" y="2565400"/>
            <a:ext cx="7407275" cy="16176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/>
              <a:t>為太平山林場開發時期「羅東出張所」舊址，保留舊有日式建物及產業遺址，充滿著林業文化的氛圍。</a:t>
            </a:r>
            <a:endParaRPr lang="en-US" altLang="zh-TW" sz="16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/>
              <a:t>佔地約</a:t>
            </a:r>
            <a:r>
              <a:rPr lang="en-US" altLang="zh-TW" sz="1600" smtClean="0"/>
              <a:t>16</a:t>
            </a:r>
            <a:r>
              <a:rPr lang="zh-TW" altLang="en-US" sz="1600" smtClean="0"/>
              <a:t>公頃，北邊入口以散發木屑香氣、烏桕夾道的步道迎接遊客，無輪晴雨走在步道上都覺得清爽舒適。</a:t>
            </a:r>
            <a:endParaRPr lang="en-US" altLang="zh-TW" sz="16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1600" smtClean="0"/>
              <a:t>園區目前規劃有生態池、水生植物池、水生植物展示區、蒸汽火車頭展示區、森林鐵道、環池步道等設施，結合了休閒、教育、文化的功能，是生態觀察的好去處。</a:t>
            </a:r>
            <a:endParaRPr lang="en-US" altLang="zh-TW" sz="1600" smtClean="0"/>
          </a:p>
        </p:txBody>
      </p:sp>
      <p:sp>
        <p:nvSpPr>
          <p:cNvPr id="19459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景點介紹</a:t>
            </a:r>
            <a:r>
              <a:rPr lang="en-US" altLang="zh-TW" smtClean="0"/>
              <a:t>-</a:t>
            </a:r>
            <a:r>
              <a:rPr lang="zh-TW" altLang="en-US" smtClean="0"/>
              <a:t>羅東林業文化園區</a:t>
            </a:r>
          </a:p>
        </p:txBody>
      </p:sp>
      <p:pic>
        <p:nvPicPr>
          <p:cNvPr id="19460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575175"/>
            <a:ext cx="23844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圖片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5175"/>
            <a:ext cx="24479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6196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圖片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575175"/>
            <a:ext cx="23844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文字方塊 8"/>
          <p:cNvSpPr txBox="1">
            <a:spLocks noChangeArrowheads="1"/>
          </p:cNvSpPr>
          <p:nvPr/>
        </p:nvSpPr>
        <p:spPr bwMode="auto">
          <a:xfrm>
            <a:off x="711200" y="6196013"/>
            <a:ext cx="2384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1200">
                <a:ea typeface="標楷體" panose="03000509000000000000" pitchFamily="65" charset="-120"/>
              </a:rPr>
              <a:t>貯木池</a:t>
            </a:r>
          </a:p>
        </p:txBody>
      </p:sp>
      <p:sp>
        <p:nvSpPr>
          <p:cNvPr id="19465" name="文字方塊 9"/>
          <p:cNvSpPr txBox="1">
            <a:spLocks noChangeArrowheads="1"/>
          </p:cNvSpPr>
          <p:nvPr/>
        </p:nvSpPr>
        <p:spPr bwMode="auto">
          <a:xfrm>
            <a:off x="3352800" y="6215063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1200">
                <a:ea typeface="標楷體" panose="03000509000000000000" pitchFamily="65" charset="-120"/>
              </a:rPr>
              <a:t>日式宿舍氣味濃厚的藝文區</a:t>
            </a:r>
          </a:p>
        </p:txBody>
      </p:sp>
      <p:sp>
        <p:nvSpPr>
          <p:cNvPr id="19466" name="文字方塊 10"/>
          <p:cNvSpPr txBox="1">
            <a:spLocks noChangeArrowheads="1"/>
          </p:cNvSpPr>
          <p:nvPr/>
        </p:nvSpPr>
        <p:spPr bwMode="auto">
          <a:xfrm>
            <a:off x="6043613" y="6215063"/>
            <a:ext cx="174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zh-TW" altLang="en-US" sz="1200">
                <a:ea typeface="標楷體" panose="03000509000000000000" pitchFamily="65" charset="-120"/>
              </a:rPr>
              <a:t>森林鐵道與環池步道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597</TotalTime>
  <Words>1336</Words>
  <Application>Microsoft Office PowerPoint</Application>
  <PresentationFormat>如螢幕大小 (4:3)</PresentationFormat>
  <Paragraphs>150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2" baseType="lpstr">
      <vt:lpstr>Candara</vt:lpstr>
      <vt:lpstr>新細明體</vt:lpstr>
      <vt:lpstr>Arial</vt:lpstr>
      <vt:lpstr>標楷體</vt:lpstr>
      <vt:lpstr>Symbol</vt:lpstr>
      <vt:lpstr>Calibri</vt:lpstr>
      <vt:lpstr>微軟正黑體</vt:lpstr>
      <vt:lpstr>Times New Roman</vt:lpstr>
      <vt:lpstr>Wingdings</vt:lpstr>
      <vt:lpstr>Cambria</vt:lpstr>
      <vt:lpstr>Cambria Math</vt:lpstr>
      <vt:lpstr>波形</vt:lpstr>
      <vt:lpstr>宜蘭三天兩夜親子遊 行程規劃簡報參考</vt:lpstr>
      <vt:lpstr>行程安排</vt:lpstr>
      <vt:lpstr>景點介紹-蜡藝彩繪館</vt:lpstr>
      <vt:lpstr>景點介紹-奇麗灣珍奶文化館</vt:lpstr>
      <vt:lpstr>景點介紹-蘇澳冷泉公園</vt:lpstr>
      <vt:lpstr>景點介紹-南方澳大橋</vt:lpstr>
      <vt:lpstr>景點介紹-梅花湖</vt:lpstr>
      <vt:lpstr>景點介紹-玉兔鉛筆學校</vt:lpstr>
      <vt:lpstr>景點介紹-羅東林業文化園區</vt:lpstr>
      <vt:lpstr>景點介紹-勝洋休閒農場</vt:lpstr>
      <vt:lpstr>景點介紹-幾米公園</vt:lpstr>
      <vt:lpstr>景點介紹-龍潭湖風景區</vt:lpstr>
      <vt:lpstr>景點介紹-礁溪溫泉公園</vt:lpstr>
      <vt:lpstr>住宿介紹-Day1-愛在大南澳 </vt:lpstr>
      <vt:lpstr>住宿介紹-Day2 -五號公園民宿 </vt:lpstr>
      <vt:lpstr>房間設施介紹 </vt:lpstr>
      <vt:lpstr>餐飲介紹</vt:lpstr>
      <vt:lpstr>餐飲介紹</vt:lpstr>
      <vt:lpstr>餐飲介紹</vt:lpstr>
      <vt:lpstr>成本估價表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景點介紹</dc:title>
  <dc:creator>user</dc:creator>
  <cp:lastModifiedBy>user</cp:lastModifiedBy>
  <cp:revision>41</cp:revision>
  <dcterms:created xsi:type="dcterms:W3CDTF">2016-12-27T10:53:24Z</dcterms:created>
  <dcterms:modified xsi:type="dcterms:W3CDTF">2017-03-14T05:32:40Z</dcterms:modified>
</cp:coreProperties>
</file>